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81" r:id="rId2"/>
    <p:sldId id="396" r:id="rId3"/>
    <p:sldId id="397" r:id="rId4"/>
    <p:sldId id="398" r:id="rId5"/>
    <p:sldId id="402" r:id="rId6"/>
    <p:sldId id="399" r:id="rId7"/>
    <p:sldId id="400" r:id="rId8"/>
    <p:sldId id="395" r:id="rId9"/>
    <p:sldId id="401" r:id="rId10"/>
    <p:sldId id="403" r:id="rId11"/>
    <p:sldId id="326" r:id="rId12"/>
    <p:sldId id="404" r:id="rId13"/>
    <p:sldId id="405" r:id="rId14"/>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120">
          <p15:clr>
            <a:srgbClr val="A4A3A4"/>
          </p15:clr>
        </p15:guide>
      </p15:sldGuideLst>
    </p:ext>
    <p:ext uri="{2D200454-40CA-4A62-9FC3-DE9A4176ACB9}">
      <p15:notesGuideLst xmlns="" xmlns:p15="http://schemas.microsoft.com/office/powerpoint/2012/main">
        <p15:guide id="1" orient="horz" pos="3133"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48" autoAdjust="0"/>
    <p:restoredTop sz="79767" autoAdjust="0"/>
  </p:normalViewPr>
  <p:slideViewPr>
    <p:cSldViewPr>
      <p:cViewPr>
        <p:scale>
          <a:sx n="80" d="100"/>
          <a:sy n="80" d="100"/>
        </p:scale>
        <p:origin x="-600" y="264"/>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3156"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29" tIns="45715" rIns="91429" bIns="45715" rtlCol="0"/>
          <a:lstStyle>
            <a:lvl1pPr algn="l">
              <a:defRPr sz="1200"/>
            </a:lvl1pPr>
          </a:lstStyle>
          <a:p>
            <a:endParaRPr lang="en-US" dirty="0"/>
          </a:p>
        </p:txBody>
      </p:sp>
      <p:sp>
        <p:nvSpPr>
          <p:cNvPr id="3" name="Date Placeholder 2"/>
          <p:cNvSpPr>
            <a:spLocks noGrp="1"/>
          </p:cNvSpPr>
          <p:nvPr>
            <p:ph type="dt" sz="quarter" idx="1"/>
          </p:nvPr>
        </p:nvSpPr>
        <p:spPr>
          <a:xfrm>
            <a:off x="3849689" y="0"/>
            <a:ext cx="2946400" cy="496888"/>
          </a:xfrm>
          <a:prstGeom prst="rect">
            <a:avLst/>
          </a:prstGeom>
        </p:spPr>
        <p:txBody>
          <a:bodyPr vert="horz" lIns="91429" tIns="45715" rIns="91429" bIns="45715" rtlCol="0"/>
          <a:lstStyle>
            <a:lvl1pPr algn="r">
              <a:defRPr sz="1200"/>
            </a:lvl1pPr>
          </a:lstStyle>
          <a:p>
            <a:fld id="{8EE143CF-C05C-4899-A90B-0EF0DB90A256}" type="datetimeFigureOut">
              <a:rPr lang="en-US" smtClean="0"/>
              <a:pPr/>
              <a:t>11/24/2014</a:t>
            </a:fld>
            <a:endParaRPr lang="en-US" dirty="0"/>
          </a:p>
        </p:txBody>
      </p:sp>
      <p:sp>
        <p:nvSpPr>
          <p:cNvPr id="4" name="Footer Placeholder 3"/>
          <p:cNvSpPr>
            <a:spLocks noGrp="1"/>
          </p:cNvSpPr>
          <p:nvPr>
            <p:ph type="ftr" sz="quarter" idx="2"/>
          </p:nvPr>
        </p:nvSpPr>
        <p:spPr>
          <a:xfrm>
            <a:off x="0" y="9428164"/>
            <a:ext cx="2946400" cy="496887"/>
          </a:xfrm>
          <a:prstGeom prst="rect">
            <a:avLst/>
          </a:prstGeom>
        </p:spPr>
        <p:txBody>
          <a:bodyPr vert="horz" lIns="91429" tIns="45715" rIns="91429" bIns="4571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49689" y="9428164"/>
            <a:ext cx="2946400" cy="496887"/>
          </a:xfrm>
          <a:prstGeom prst="rect">
            <a:avLst/>
          </a:prstGeom>
        </p:spPr>
        <p:txBody>
          <a:bodyPr vert="horz" lIns="91429" tIns="45715" rIns="91429" bIns="45715" rtlCol="0" anchor="b"/>
          <a:lstStyle>
            <a:lvl1pPr algn="r">
              <a:defRPr sz="1200"/>
            </a:lvl1pPr>
          </a:lstStyle>
          <a:p>
            <a:fld id="{2215768F-C471-4493-AADC-36862818B83F}" type="slidenum">
              <a:rPr lang="en-US" smtClean="0"/>
              <a:pPr/>
              <a:t>‹#›</a:t>
            </a:fld>
            <a:endParaRPr lang="en-US" dirty="0"/>
          </a:p>
        </p:txBody>
      </p:sp>
    </p:spTree>
    <p:extLst>
      <p:ext uri="{BB962C8B-B14F-4D97-AF65-F5344CB8AC3E}">
        <p14:creationId xmlns:p14="http://schemas.microsoft.com/office/powerpoint/2010/main" val="2541650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332"/>
          </a:xfrm>
          <a:prstGeom prst="rect">
            <a:avLst/>
          </a:prstGeom>
        </p:spPr>
        <p:txBody>
          <a:bodyPr vert="horz" lIns="91429" tIns="45715" rIns="91429" bIns="45715" rtlCol="0"/>
          <a:lstStyle>
            <a:lvl1pPr algn="l">
              <a:defRPr sz="1200"/>
            </a:lvl1pPr>
          </a:lstStyle>
          <a:p>
            <a:endParaRPr lang="en-GB" dirty="0"/>
          </a:p>
        </p:txBody>
      </p:sp>
      <p:sp>
        <p:nvSpPr>
          <p:cNvPr id="3" name="Date Placeholder 2"/>
          <p:cNvSpPr>
            <a:spLocks noGrp="1"/>
          </p:cNvSpPr>
          <p:nvPr>
            <p:ph type="dt" idx="1"/>
          </p:nvPr>
        </p:nvSpPr>
        <p:spPr>
          <a:xfrm>
            <a:off x="3850444" y="1"/>
            <a:ext cx="2945659" cy="496332"/>
          </a:xfrm>
          <a:prstGeom prst="rect">
            <a:avLst/>
          </a:prstGeom>
        </p:spPr>
        <p:txBody>
          <a:bodyPr vert="horz" lIns="91429" tIns="45715" rIns="91429" bIns="45715" rtlCol="0"/>
          <a:lstStyle>
            <a:lvl1pPr algn="r">
              <a:defRPr sz="1200"/>
            </a:lvl1pPr>
          </a:lstStyle>
          <a:p>
            <a:fld id="{0F1FE176-7828-4E25-A303-EFB7A6EB15F0}" type="datetimeFigureOut">
              <a:rPr lang="en-GB" smtClean="0"/>
              <a:pPr/>
              <a:t>24/11/2014</a:t>
            </a:fld>
            <a:endParaRPr lang="en-GB" dirty="0"/>
          </a:p>
        </p:txBody>
      </p:sp>
      <p:sp>
        <p:nvSpPr>
          <p:cNvPr id="4" name="Slide Image Placeholder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429" tIns="45715" rIns="91429" bIns="45715" rtlCol="0" anchor="ctr"/>
          <a:lstStyle/>
          <a:p>
            <a:endParaRPr lang="en-GB"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29" tIns="45715" rIns="91429" bIns="457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6332"/>
          </a:xfrm>
          <a:prstGeom prst="rect">
            <a:avLst/>
          </a:prstGeom>
        </p:spPr>
        <p:txBody>
          <a:bodyPr vert="horz" lIns="91429" tIns="45715" rIns="91429" bIns="45715"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1429" tIns="45715" rIns="91429" bIns="45715" rtlCol="0" anchor="b"/>
          <a:lstStyle>
            <a:lvl1pPr algn="r">
              <a:defRPr sz="1200"/>
            </a:lvl1pPr>
          </a:lstStyle>
          <a:p>
            <a:fld id="{1C8FC0D7-00BE-487F-A0DC-9FF156A82E82}" type="slidenum">
              <a:rPr lang="en-GB" smtClean="0"/>
              <a:pPr/>
              <a:t>‹#›</a:t>
            </a:fld>
            <a:endParaRPr lang="en-GB" dirty="0"/>
          </a:p>
        </p:txBody>
      </p:sp>
    </p:spTree>
    <p:extLst>
      <p:ext uri="{BB962C8B-B14F-4D97-AF65-F5344CB8AC3E}">
        <p14:creationId xmlns:p14="http://schemas.microsoft.com/office/powerpoint/2010/main" val="1957642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C8FC0D7-00BE-487F-A0DC-9FF156A82E82}" type="slidenum">
              <a:rPr lang="en-GB" smtClean="0"/>
              <a:pPr/>
              <a:t>1</a:t>
            </a:fld>
            <a:endParaRPr lang="en-GB" dirty="0"/>
          </a:p>
        </p:txBody>
      </p:sp>
    </p:spTree>
    <p:extLst>
      <p:ext uri="{BB962C8B-B14F-4D97-AF65-F5344CB8AC3E}">
        <p14:creationId xmlns:p14="http://schemas.microsoft.com/office/powerpoint/2010/main" val="3830875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Goal 3. Ensure healthy lives and promote well-being for all at all ages</a:t>
            </a:r>
            <a:endParaRPr lang="ru-RU" dirty="0" smtClean="0"/>
          </a:p>
          <a:p>
            <a:r>
              <a:rPr lang="en-GB" dirty="0" smtClean="0"/>
              <a:t>3.9 by 2030 substantially reduce the number of deaths and illnesses from hazardous chemicals and air, water, and soil pollution and contamination</a:t>
            </a:r>
            <a:endParaRPr lang="ru-RU" dirty="0" smtClean="0"/>
          </a:p>
          <a:p>
            <a:r>
              <a:rPr lang="en-GB" b="1" dirty="0" smtClean="0"/>
              <a:t>Goal 11. Make cities and human settlements inclusive, safe, resilient and sustainable </a:t>
            </a:r>
            <a:endParaRPr lang="ru-RU" dirty="0" smtClean="0"/>
          </a:p>
          <a:p>
            <a:r>
              <a:rPr lang="en-GB" dirty="0" smtClean="0"/>
              <a:t>11.6 by 2030, reduce the adverse per capita environmental impact of cities, including by paying special attention to air quality, municipal and other waste management </a:t>
            </a:r>
            <a:endParaRPr lang="ru-RU" dirty="0" smtClean="0"/>
          </a:p>
          <a:p>
            <a:r>
              <a:rPr lang="en-GB" b="1" dirty="0" smtClean="0"/>
              <a:t>Goal 12. Ensure sustainable consumption and production patterns </a:t>
            </a:r>
            <a:endParaRPr lang="ru-RU" b="1" dirty="0" smtClean="0"/>
          </a:p>
          <a:p>
            <a:r>
              <a:rPr lang="en-GB" dirty="0" smtClean="0"/>
              <a:t>12.4 by 2020 achieve environmentally sound management of chemicals and all wastes throughout their life cycle in accordance with agreed international frameworks and significantly reduce their release to air, water and soil to minimize their adverse impacts on human health and the environment </a:t>
            </a:r>
            <a:endParaRPr lang="en-GB" dirty="0"/>
          </a:p>
        </p:txBody>
      </p:sp>
      <p:sp>
        <p:nvSpPr>
          <p:cNvPr id="4" name="Slide Number Placeholder 3"/>
          <p:cNvSpPr>
            <a:spLocks noGrp="1"/>
          </p:cNvSpPr>
          <p:nvPr>
            <p:ph type="sldNum" sz="quarter" idx="10"/>
          </p:nvPr>
        </p:nvSpPr>
        <p:spPr/>
        <p:txBody>
          <a:bodyPr/>
          <a:lstStyle/>
          <a:p>
            <a:fld id="{1C8FC0D7-00BE-487F-A0DC-9FF156A82E82}" type="slidenum">
              <a:rPr lang="en-GB" smtClean="0"/>
              <a:pPr/>
              <a:t>2</a:t>
            </a:fld>
            <a:endParaRPr lang="en-GB" dirty="0"/>
          </a:p>
        </p:txBody>
      </p:sp>
    </p:spTree>
    <p:extLst>
      <p:ext uri="{BB962C8B-B14F-4D97-AF65-F5344CB8AC3E}">
        <p14:creationId xmlns:p14="http://schemas.microsoft.com/office/powerpoint/2010/main" val="1772377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http://www.euro.who.int/ru/health-topics/environment-and-health/air-quality/news/news/2013/10/outdoor-air-pollution-a-leading-environmental-cause-of-cancer-deaths</a:t>
            </a:r>
            <a:endParaRPr lang="ru-RU" dirty="0" smtClean="0"/>
          </a:p>
          <a:p>
            <a:endParaRPr lang="ru-RU" dirty="0" smtClean="0"/>
          </a:p>
          <a:p>
            <a:r>
              <a:rPr lang="en-GB" dirty="0" smtClean="0"/>
              <a:t>http://www.euro.who.int/ru/health-topics/environment-and-health/air-quality/news/news/2014/03/almost-600-000-deaths-due-to-air-pollution-in-europe-new-who-global-report</a:t>
            </a:r>
            <a:endParaRPr lang="en-GB" dirty="0"/>
          </a:p>
        </p:txBody>
      </p:sp>
      <p:sp>
        <p:nvSpPr>
          <p:cNvPr id="4" name="Slide Number Placeholder 3"/>
          <p:cNvSpPr>
            <a:spLocks noGrp="1"/>
          </p:cNvSpPr>
          <p:nvPr>
            <p:ph type="sldNum" sz="quarter" idx="10"/>
          </p:nvPr>
        </p:nvSpPr>
        <p:spPr/>
        <p:txBody>
          <a:bodyPr/>
          <a:lstStyle/>
          <a:p>
            <a:fld id="{1C8FC0D7-00BE-487F-A0DC-9FF156A82E82}" type="slidenum">
              <a:rPr lang="en-GB" smtClean="0"/>
              <a:pPr/>
              <a:t>3</a:t>
            </a:fld>
            <a:endParaRPr lang="en-GB" dirty="0"/>
          </a:p>
        </p:txBody>
      </p:sp>
    </p:spTree>
    <p:extLst>
      <p:ext uri="{BB962C8B-B14F-4D97-AF65-F5344CB8AC3E}">
        <p14:creationId xmlns:p14="http://schemas.microsoft.com/office/powerpoint/2010/main" val="2862381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Обеспечение качества</a:t>
            </a:r>
            <a:r>
              <a:rPr lang="ru-RU" baseline="0" dirty="0" smtClean="0"/>
              <a:t> воздуха является приоритетом для охраны здоровья населения и предоставления сопутствующих благ для климата, </a:t>
            </a:r>
            <a:r>
              <a:rPr lang="ru-RU" baseline="0" dirty="0" err="1" smtClean="0"/>
              <a:t>экосистемных</a:t>
            </a:r>
            <a:r>
              <a:rPr lang="ru-RU" baseline="0" dirty="0" smtClean="0"/>
              <a:t> услуг, биоразнообразия и продовольственной безопасности</a:t>
            </a:r>
          </a:p>
          <a:p>
            <a:endParaRPr lang="ru-RU" baseline="0" dirty="0" smtClean="0"/>
          </a:p>
        </p:txBody>
      </p:sp>
      <p:sp>
        <p:nvSpPr>
          <p:cNvPr id="4" name="Slide Number Placeholder 3"/>
          <p:cNvSpPr>
            <a:spLocks noGrp="1"/>
          </p:cNvSpPr>
          <p:nvPr>
            <p:ph type="sldNum" sz="quarter" idx="10"/>
          </p:nvPr>
        </p:nvSpPr>
        <p:spPr/>
        <p:txBody>
          <a:bodyPr/>
          <a:lstStyle/>
          <a:p>
            <a:fld id="{1C8FC0D7-00BE-487F-A0DC-9FF156A82E82}" type="slidenum">
              <a:rPr lang="en-GB" smtClean="0"/>
              <a:pPr/>
              <a:t>4</a:t>
            </a:fld>
            <a:endParaRPr lang="en-GB" dirty="0"/>
          </a:p>
        </p:txBody>
      </p:sp>
    </p:spTree>
    <p:extLst>
      <p:ext uri="{BB962C8B-B14F-4D97-AF65-F5344CB8AC3E}">
        <p14:creationId xmlns:p14="http://schemas.microsoft.com/office/powerpoint/2010/main" val="3587700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baseline="0" dirty="0" smtClean="0"/>
              <a:t>Данные ОЭСР </a:t>
            </a:r>
            <a:endParaRPr lang="en-GB" dirty="0" smtClean="0"/>
          </a:p>
          <a:p>
            <a:endParaRPr lang="en-GB" dirty="0"/>
          </a:p>
        </p:txBody>
      </p:sp>
      <p:sp>
        <p:nvSpPr>
          <p:cNvPr id="4" name="Slide Number Placeholder 3"/>
          <p:cNvSpPr>
            <a:spLocks noGrp="1"/>
          </p:cNvSpPr>
          <p:nvPr>
            <p:ph type="sldNum" sz="quarter" idx="10"/>
          </p:nvPr>
        </p:nvSpPr>
        <p:spPr/>
        <p:txBody>
          <a:bodyPr/>
          <a:lstStyle/>
          <a:p>
            <a:fld id="{1C8FC0D7-00BE-487F-A0DC-9FF156A82E82}" type="slidenum">
              <a:rPr lang="en-GB" smtClean="0"/>
              <a:pPr/>
              <a:t>5</a:t>
            </a:fld>
            <a:endParaRPr lang="en-GB" dirty="0"/>
          </a:p>
        </p:txBody>
      </p:sp>
    </p:spTree>
    <p:extLst>
      <p:ext uri="{BB962C8B-B14F-4D97-AF65-F5344CB8AC3E}">
        <p14:creationId xmlns:p14="http://schemas.microsoft.com/office/powerpoint/2010/main" val="4054932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8FC0D7-00BE-487F-A0DC-9FF156A82E82}" type="slidenum">
              <a:rPr lang="en-GB" smtClean="0"/>
              <a:pPr/>
              <a:t>6</a:t>
            </a:fld>
            <a:endParaRPr lang="en-GB" dirty="0"/>
          </a:p>
        </p:txBody>
      </p:sp>
    </p:spTree>
    <p:extLst>
      <p:ext uri="{BB962C8B-B14F-4D97-AF65-F5344CB8AC3E}">
        <p14:creationId xmlns:p14="http://schemas.microsoft.com/office/powerpoint/2010/main" val="3054993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8FC0D7-00BE-487F-A0DC-9FF156A82E82}" type="slidenum">
              <a:rPr lang="en-GB" smtClean="0"/>
              <a:pPr/>
              <a:t>8</a:t>
            </a:fld>
            <a:endParaRPr lang="en-GB" dirty="0"/>
          </a:p>
        </p:txBody>
      </p:sp>
    </p:spTree>
    <p:extLst>
      <p:ext uri="{BB962C8B-B14F-4D97-AF65-F5344CB8AC3E}">
        <p14:creationId xmlns:p14="http://schemas.microsoft.com/office/powerpoint/2010/main" val="4211690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C8FC0D7-00BE-487F-A0DC-9FF156A82E82}" type="slidenum">
              <a:rPr lang="en-GB" smtClean="0"/>
              <a:pPr/>
              <a:t>11</a:t>
            </a:fld>
            <a:endParaRPr lang="en-GB" dirty="0"/>
          </a:p>
        </p:txBody>
      </p:sp>
    </p:spTree>
    <p:extLst>
      <p:ext uri="{BB962C8B-B14F-4D97-AF65-F5344CB8AC3E}">
        <p14:creationId xmlns:p14="http://schemas.microsoft.com/office/powerpoint/2010/main" val="25065193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21"/>
          <p:cNvSpPr>
            <a:spLocks noGrp="1"/>
          </p:cNvSpPr>
          <p:nvPr>
            <p:ph type="title"/>
          </p:nvPr>
        </p:nvSpPr>
        <p:spPr>
          <a:xfrm>
            <a:off x="3577" y="2276872"/>
            <a:ext cx="9906000" cy="1143000"/>
          </a:xfrm>
          <a:prstGeom prst="rect">
            <a:avLst/>
          </a:prstGeom>
        </p:spPr>
        <p:txBody>
          <a:bodyPr vert="horz" lIns="91440" tIns="45720" rIns="91440" bIns="45720" rtlCol="0" anchor="ctr">
            <a:normAutofit/>
          </a:bodyPr>
          <a:lstStyle>
            <a:lvl1pPr>
              <a:defRPr>
                <a:solidFill>
                  <a:schemeClr val="accent1">
                    <a:lumMod val="75000"/>
                  </a:schemeClr>
                </a:solidFill>
              </a:defRPr>
            </a:lvl1pPr>
          </a:lstStyle>
          <a:p>
            <a:r>
              <a:rPr lang="en-GB" sz="4000" b="1" dirty="0" smtClean="0">
                <a:solidFill>
                  <a:srgbClr val="006600"/>
                </a:solidFill>
                <a:latin typeface="Verdana" pitchFamily="34" charset="0"/>
                <a:ea typeface="Verdana" pitchFamily="34" charset="0"/>
                <a:cs typeface="Verdana" pitchFamily="34" charset="0"/>
              </a:rPr>
              <a:t>Main title</a:t>
            </a:r>
          </a:p>
        </p:txBody>
      </p:sp>
      <p:sp>
        <p:nvSpPr>
          <p:cNvPr id="3" name="Text Placeholder 22"/>
          <p:cNvSpPr>
            <a:spLocks noGrp="1"/>
          </p:cNvSpPr>
          <p:nvPr>
            <p:ph idx="1" hasCustomPrompt="1"/>
          </p:nvPr>
        </p:nvSpPr>
        <p:spPr>
          <a:xfrm>
            <a:off x="0" y="3573016"/>
            <a:ext cx="9906000" cy="4525963"/>
          </a:xfrm>
          <a:prstGeom prst="rect">
            <a:avLst/>
          </a:prstGeom>
        </p:spPr>
        <p:txBody>
          <a:bodyPr vert="horz" lIns="91440" tIns="45720" rIns="91440" bIns="45720" rtlCol="0">
            <a:normAutofit/>
          </a:bodyPr>
          <a:lstStyle>
            <a:lvl1pPr>
              <a:defRPr sz="2400"/>
            </a:lvl1pPr>
          </a:lstStyle>
          <a:p>
            <a:pPr algn="ctr">
              <a:lnSpc>
                <a:spcPct val="80000"/>
              </a:lnSpc>
            </a:pPr>
            <a:r>
              <a:rPr lang="es-AR" sz="2400" b="1" dirty="0" err="1"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rPr>
              <a:t>Subtitle</a:t>
            </a:r>
            <a:endParaRPr lang="es-AR" sz="2400" b="1" dirty="0"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endParaRPr>
          </a:p>
          <a:p>
            <a:pPr algn="ctr">
              <a:lnSpc>
                <a:spcPct val="80000"/>
              </a:lnSpc>
            </a:pPr>
            <a:endParaRPr lang="es-AR" sz="2400" b="1" dirty="0"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endParaRPr>
          </a:p>
          <a:p>
            <a:pPr algn="ctr">
              <a:lnSpc>
                <a:spcPct val="80000"/>
              </a:lnSpc>
            </a:pPr>
            <a:r>
              <a:rPr lang="es-AR" b="1" dirty="0" err="1"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rPr>
              <a:t>Author</a:t>
            </a:r>
            <a:endParaRPr lang="es-AR" b="1" dirty="0"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endParaRPr>
          </a:p>
          <a:p>
            <a:pPr algn="ctr">
              <a:lnSpc>
                <a:spcPct val="80000"/>
              </a:lnSpc>
            </a:pPr>
            <a:r>
              <a:rPr lang="fr-CH" sz="1800" dirty="0" err="1"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rPr>
              <a:t>Her</a:t>
            </a:r>
            <a:r>
              <a:rPr lang="fr-CH" sz="1800" dirty="0"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rPr>
              <a:t>/</a:t>
            </a:r>
            <a:r>
              <a:rPr lang="fr-CH" sz="1800" dirty="0" err="1"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rPr>
              <a:t>his</a:t>
            </a:r>
            <a:r>
              <a:rPr lang="fr-CH" sz="1800" dirty="0"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rPr>
              <a:t> </a:t>
            </a:r>
            <a:r>
              <a:rPr lang="fr-CH" sz="1800" dirty="0" err="1"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rPr>
              <a:t>title</a:t>
            </a:r>
            <a:endParaRPr lang="en-US" sz="1800" dirty="0"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endParaRPr>
          </a:p>
          <a:p>
            <a:pPr algn="ctr">
              <a:lnSpc>
                <a:spcPct val="80000"/>
              </a:lnSpc>
            </a:pPr>
            <a:endParaRPr lang="es-AR" sz="2400" b="1" dirty="0"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endParaRPr>
          </a:p>
          <a:p>
            <a:pPr algn="ctr">
              <a:lnSpc>
                <a:spcPct val="80000"/>
              </a:lnSpc>
            </a:pPr>
            <a:r>
              <a:rPr lang="es-AR" sz="2400" b="1" dirty="0" err="1" smtClean="0">
                <a:solidFill>
                  <a:srgbClr val="006600"/>
                </a:solidFill>
                <a:effectLst>
                  <a:outerShdw blurRad="38100" dist="38100" dir="2700000" algn="tl">
                    <a:srgbClr val="C0C0C0"/>
                  </a:outerShdw>
                </a:effectLst>
                <a:latin typeface="Verdana" pitchFamily="34" charset="0"/>
                <a:ea typeface="Verdana" pitchFamily="34" charset="0"/>
                <a:cs typeface="Verdana" pitchFamily="34" charset="0"/>
              </a:rPr>
              <a:t>Location</a:t>
            </a:r>
            <a:endParaRPr lang="es-AR" sz="2400" b="1" dirty="0" smtClean="0">
              <a:solidFill>
                <a:srgbClr val="006600"/>
              </a:solidFill>
              <a:effectLst>
                <a:outerShdw blurRad="38100" dist="38100" dir="2700000" algn="tl">
                  <a:srgbClr val="C0C0C0"/>
                </a:outerShdw>
              </a:effectLst>
              <a:latin typeface="Verdana" pitchFamily="34" charset="0"/>
              <a:ea typeface="Verdana" pitchFamily="34" charset="0"/>
              <a:cs typeface="Verdana" pitchFamily="34" charset="0"/>
            </a:endParaRPr>
          </a:p>
          <a:p>
            <a:pPr algn="ctr">
              <a:lnSpc>
                <a:spcPct val="80000"/>
              </a:lnSpc>
            </a:pPr>
            <a:r>
              <a:rPr lang="fr-CH" sz="2400" b="1" dirty="0" smtClean="0">
                <a:solidFill>
                  <a:srgbClr val="006600"/>
                </a:solidFill>
                <a:effectLst>
                  <a:outerShdw blurRad="38100" dist="38100" dir="2700000" algn="tl">
                    <a:srgbClr val="C0C0C0"/>
                  </a:outerShdw>
                </a:effectLst>
                <a:latin typeface="Verdana" pitchFamily="34" charset="0"/>
                <a:ea typeface="Verdana" pitchFamily="34" charset="0"/>
                <a:cs typeface="Verdana" pitchFamily="34" charset="0"/>
              </a:rPr>
              <a:t>Date</a:t>
            </a:r>
            <a:endParaRPr lang="en-GB" sz="2400" b="1" dirty="0">
              <a:solidFill>
                <a:srgbClr val="006600"/>
              </a:solidFill>
              <a:effectLst>
                <a:outerShdw blurRad="38100" dist="38100" dir="2700000" algn="tl">
                  <a:srgbClr val="C0C0C0"/>
                </a:outerShdw>
              </a:effectLst>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55105882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10" name="Rectangle 3"/>
          <p:cNvSpPr>
            <a:spLocks noGrp="1" noChangeArrowheads="1"/>
          </p:cNvSpPr>
          <p:nvPr>
            <p:ph type="title"/>
          </p:nvPr>
        </p:nvSpPr>
        <p:spPr>
          <a:xfrm>
            <a:off x="3152800" y="332656"/>
            <a:ext cx="6753200" cy="1143000"/>
          </a:xfrm>
        </p:spPr>
        <p:txBody>
          <a:bodyPr>
            <a:normAutofit/>
          </a:bodyPr>
          <a:lstStyle>
            <a:lvl1pPr algn="l">
              <a:defRPr sz="3200">
                <a:solidFill>
                  <a:schemeClr val="bg1"/>
                </a:solidFill>
              </a:defRPr>
            </a:lvl1pPr>
          </a:lstStyle>
          <a:p>
            <a:pPr algn="l" eaLnBrk="1" hangingPunct="1"/>
            <a:r>
              <a:rPr lang="en-GB" sz="4000" b="1" dirty="0" smtClean="0">
                <a:solidFill>
                  <a:schemeClr val="bg1"/>
                </a:solidFill>
                <a:latin typeface="Verdana" pitchFamily="34" charset="0"/>
                <a:ea typeface="Verdana" pitchFamily="34" charset="0"/>
                <a:cs typeface="Verdana" pitchFamily="34" charset="0"/>
              </a:rPr>
              <a:t>Main title here</a:t>
            </a:r>
          </a:p>
        </p:txBody>
      </p:sp>
      <p:sp>
        <p:nvSpPr>
          <p:cNvPr id="3" name="Content Placeholder 2"/>
          <p:cNvSpPr>
            <a:spLocks noGrp="1"/>
          </p:cNvSpPr>
          <p:nvPr>
            <p:ph sz="quarter" idx="10"/>
          </p:nvPr>
        </p:nvSpPr>
        <p:spPr>
          <a:xfrm>
            <a:off x="849313" y="2132856"/>
            <a:ext cx="8496300" cy="4032994"/>
          </a:xfrm>
        </p:spPr>
        <p:txBody>
          <a:bodyPr/>
          <a:lstStyle>
            <a:lvl1pPr>
              <a:defRPr>
                <a:solidFill>
                  <a:schemeClr val="accent6">
                    <a:lumMod val="50000"/>
                  </a:schemeClr>
                </a:solidFill>
                <a:latin typeface="Verdana" pitchFamily="34" charset="0"/>
                <a:ea typeface="Verdana" pitchFamily="34" charset="0"/>
                <a:cs typeface="Verdana" pitchFamily="34" charset="0"/>
              </a:defRPr>
            </a:lvl1pPr>
            <a:lvl2pPr>
              <a:defRPr>
                <a:solidFill>
                  <a:schemeClr val="accent6">
                    <a:lumMod val="50000"/>
                  </a:schemeClr>
                </a:solidFill>
                <a:latin typeface="Verdana" pitchFamily="34" charset="0"/>
                <a:ea typeface="Verdana" pitchFamily="34" charset="0"/>
                <a:cs typeface="Verdana" pitchFamily="34" charset="0"/>
              </a:defRPr>
            </a:lvl2pPr>
            <a:lvl3pPr>
              <a:defRPr>
                <a:solidFill>
                  <a:schemeClr val="accent6">
                    <a:lumMod val="50000"/>
                  </a:schemeClr>
                </a:solidFill>
                <a:latin typeface="Verdana" pitchFamily="34" charset="0"/>
                <a:ea typeface="Verdana" pitchFamily="34" charset="0"/>
                <a:cs typeface="Verdana" pitchFamily="34" charset="0"/>
              </a:defRPr>
            </a:lvl3pPr>
            <a:lvl4pPr>
              <a:defRPr>
                <a:solidFill>
                  <a:schemeClr val="accent6">
                    <a:lumMod val="50000"/>
                  </a:schemeClr>
                </a:solidFill>
                <a:latin typeface="Verdana" pitchFamily="34" charset="0"/>
                <a:ea typeface="Verdana" pitchFamily="34" charset="0"/>
                <a:cs typeface="Verdana" pitchFamily="34" charset="0"/>
              </a:defRPr>
            </a:lvl4pPr>
            <a:lvl5pPr>
              <a:defRPr>
                <a:solidFill>
                  <a:schemeClr val="accent6">
                    <a:lumMod val="50000"/>
                  </a:schemeClr>
                </a:solidFill>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0594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7" name="Rectangle 3"/>
          <p:cNvSpPr txBox="1">
            <a:spLocks noChangeArrowheads="1"/>
          </p:cNvSpPr>
          <p:nvPr userDrawn="1"/>
        </p:nvSpPr>
        <p:spPr>
          <a:xfrm>
            <a:off x="3152800" y="332656"/>
            <a:ext cx="67532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baseline="0">
                <a:solidFill>
                  <a:schemeClr val="bg1"/>
                </a:solidFill>
                <a:latin typeface="+mj-lt"/>
                <a:ea typeface="+mj-ea"/>
                <a:cs typeface="+mj-cs"/>
              </a:defRPr>
            </a:lvl1pPr>
          </a:lstStyle>
          <a:p>
            <a:r>
              <a:rPr lang="en-GB" sz="4000" b="1" dirty="0" smtClean="0">
                <a:latin typeface="Verdana" pitchFamily="34" charset="0"/>
                <a:ea typeface="Verdana" pitchFamily="34" charset="0"/>
                <a:cs typeface="Verdana" pitchFamily="34" charset="0"/>
              </a:rPr>
              <a:t>Main title here</a:t>
            </a:r>
          </a:p>
        </p:txBody>
      </p:sp>
      <p:sp>
        <p:nvSpPr>
          <p:cNvPr id="8" name="Content Placeholder 2"/>
          <p:cNvSpPr>
            <a:spLocks noGrp="1"/>
          </p:cNvSpPr>
          <p:nvPr>
            <p:ph sz="quarter" idx="10"/>
          </p:nvPr>
        </p:nvSpPr>
        <p:spPr>
          <a:xfrm>
            <a:off x="849313" y="2132856"/>
            <a:ext cx="8496300" cy="4032994"/>
          </a:xfrm>
        </p:spPr>
        <p:txBody>
          <a:bodyPr/>
          <a:lstStyle>
            <a:lvl1pPr>
              <a:defRPr>
                <a:solidFill>
                  <a:schemeClr val="accent6">
                    <a:lumMod val="50000"/>
                  </a:schemeClr>
                </a:solidFill>
                <a:latin typeface="Verdana" pitchFamily="34" charset="0"/>
                <a:ea typeface="Verdana" pitchFamily="34" charset="0"/>
                <a:cs typeface="Verdana" pitchFamily="34" charset="0"/>
              </a:defRPr>
            </a:lvl1pPr>
            <a:lvl2pPr>
              <a:defRPr>
                <a:solidFill>
                  <a:schemeClr val="accent6">
                    <a:lumMod val="50000"/>
                  </a:schemeClr>
                </a:solidFill>
                <a:latin typeface="Verdana" pitchFamily="34" charset="0"/>
                <a:ea typeface="Verdana" pitchFamily="34" charset="0"/>
                <a:cs typeface="Verdana" pitchFamily="34" charset="0"/>
              </a:defRPr>
            </a:lvl2pPr>
            <a:lvl3pPr>
              <a:defRPr>
                <a:solidFill>
                  <a:schemeClr val="accent6">
                    <a:lumMod val="50000"/>
                  </a:schemeClr>
                </a:solidFill>
                <a:latin typeface="Verdana" pitchFamily="34" charset="0"/>
                <a:ea typeface="Verdana" pitchFamily="34" charset="0"/>
                <a:cs typeface="Verdana" pitchFamily="34" charset="0"/>
              </a:defRPr>
            </a:lvl3pPr>
            <a:lvl4pPr>
              <a:defRPr>
                <a:solidFill>
                  <a:schemeClr val="accent6">
                    <a:lumMod val="50000"/>
                  </a:schemeClr>
                </a:solidFill>
                <a:latin typeface="Verdana" pitchFamily="34" charset="0"/>
                <a:ea typeface="Verdana" pitchFamily="34" charset="0"/>
                <a:cs typeface="Verdana" pitchFamily="34" charset="0"/>
              </a:defRPr>
            </a:lvl4pPr>
            <a:lvl5pPr>
              <a:defRPr>
                <a:solidFill>
                  <a:schemeClr val="accent6">
                    <a:lumMod val="50000"/>
                  </a:schemeClr>
                </a:solidFill>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511317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8" name="Rectangle 3"/>
          <p:cNvSpPr txBox="1">
            <a:spLocks noChangeArrowheads="1"/>
          </p:cNvSpPr>
          <p:nvPr userDrawn="1"/>
        </p:nvSpPr>
        <p:spPr>
          <a:xfrm>
            <a:off x="3152800" y="332656"/>
            <a:ext cx="67532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baseline="0">
                <a:solidFill>
                  <a:schemeClr val="bg1"/>
                </a:solidFill>
                <a:latin typeface="+mj-lt"/>
                <a:ea typeface="+mj-ea"/>
                <a:cs typeface="+mj-cs"/>
              </a:defRPr>
            </a:lvl1pPr>
          </a:lstStyle>
          <a:p>
            <a:r>
              <a:rPr lang="en-GB" sz="3200" b="1" dirty="0" smtClean="0">
                <a:latin typeface="Verdana" pitchFamily="34" charset="0"/>
                <a:ea typeface="Verdana" pitchFamily="34" charset="0"/>
                <a:cs typeface="Verdana" pitchFamily="34" charset="0"/>
              </a:rPr>
              <a:t>Main title here</a:t>
            </a:r>
          </a:p>
        </p:txBody>
      </p:sp>
      <p:sp>
        <p:nvSpPr>
          <p:cNvPr id="9" name="Content Placeholder 2"/>
          <p:cNvSpPr>
            <a:spLocks noGrp="1"/>
          </p:cNvSpPr>
          <p:nvPr>
            <p:ph sz="quarter" idx="10"/>
          </p:nvPr>
        </p:nvSpPr>
        <p:spPr>
          <a:xfrm>
            <a:off x="849313" y="2132856"/>
            <a:ext cx="8496300" cy="4032994"/>
          </a:xfrm>
        </p:spPr>
        <p:txBody>
          <a:bodyPr/>
          <a:lstStyle>
            <a:lvl1pPr>
              <a:defRPr>
                <a:solidFill>
                  <a:schemeClr val="accent6">
                    <a:lumMod val="50000"/>
                  </a:schemeClr>
                </a:solidFill>
                <a:latin typeface="Verdana" pitchFamily="34" charset="0"/>
                <a:ea typeface="Verdana" pitchFamily="34" charset="0"/>
                <a:cs typeface="Verdana" pitchFamily="34" charset="0"/>
              </a:defRPr>
            </a:lvl1pPr>
            <a:lvl2pPr>
              <a:defRPr>
                <a:solidFill>
                  <a:schemeClr val="accent6">
                    <a:lumMod val="50000"/>
                  </a:schemeClr>
                </a:solidFill>
                <a:latin typeface="Verdana" pitchFamily="34" charset="0"/>
                <a:ea typeface="Verdana" pitchFamily="34" charset="0"/>
                <a:cs typeface="Verdana" pitchFamily="34" charset="0"/>
              </a:defRPr>
            </a:lvl2pPr>
            <a:lvl3pPr>
              <a:defRPr>
                <a:solidFill>
                  <a:schemeClr val="accent6">
                    <a:lumMod val="50000"/>
                  </a:schemeClr>
                </a:solidFill>
                <a:latin typeface="Verdana" pitchFamily="34" charset="0"/>
                <a:ea typeface="Verdana" pitchFamily="34" charset="0"/>
                <a:cs typeface="Verdana" pitchFamily="34" charset="0"/>
              </a:defRPr>
            </a:lvl3pPr>
            <a:lvl4pPr>
              <a:defRPr>
                <a:solidFill>
                  <a:schemeClr val="accent6">
                    <a:lumMod val="50000"/>
                  </a:schemeClr>
                </a:solidFill>
                <a:latin typeface="Verdana" pitchFamily="34" charset="0"/>
                <a:ea typeface="Verdana" pitchFamily="34" charset="0"/>
                <a:cs typeface="Verdana" pitchFamily="34" charset="0"/>
              </a:defRPr>
            </a:lvl4pPr>
            <a:lvl5pPr>
              <a:defRPr>
                <a:solidFill>
                  <a:schemeClr val="accent6">
                    <a:lumMod val="50000"/>
                  </a:schemeClr>
                </a:solidFill>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3988541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5300" y="2348880"/>
            <a:ext cx="4375150" cy="3777284"/>
          </a:xfrm>
        </p:spPr>
        <p:txBody>
          <a:bodyPr/>
          <a:lstStyle>
            <a:lvl1pPr>
              <a:defRPr lang="en-US" sz="2000" b="1" kern="1200" baseline="0" dirty="0" smtClean="0">
                <a:solidFill>
                  <a:srgbClr val="0070C0"/>
                </a:solidFill>
                <a:latin typeface="Verdana" pitchFamily="34" charset="0"/>
                <a:ea typeface="Verdana" pitchFamily="34" charset="0"/>
                <a:cs typeface="Verdana" pitchFamily="34" charset="0"/>
              </a:defRPr>
            </a:lvl1pPr>
            <a:lvl2pPr>
              <a:defRPr sz="2400">
                <a:solidFill>
                  <a:schemeClr val="accent6">
                    <a:lumMod val="50000"/>
                  </a:schemeClr>
                </a:solidFill>
              </a:defRPr>
            </a:lvl2pPr>
            <a:lvl3pPr>
              <a:defRPr sz="2000">
                <a:solidFill>
                  <a:schemeClr val="accent6">
                    <a:lumMod val="50000"/>
                  </a:schemeClr>
                </a:solidFill>
              </a:defRPr>
            </a:lvl3pPr>
            <a:lvl4pPr>
              <a:defRPr sz="1800">
                <a:solidFill>
                  <a:schemeClr val="accent6">
                    <a:lumMod val="50000"/>
                  </a:schemeClr>
                </a:solidFill>
              </a:defRPr>
            </a:lvl4pPr>
            <a:lvl5pPr>
              <a:defRPr sz="1800">
                <a:solidFill>
                  <a:schemeClr val="accent6">
                    <a:lumMod val="50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35550" y="2348880"/>
            <a:ext cx="4375150" cy="3777284"/>
          </a:xfrm>
        </p:spPr>
        <p:txBody>
          <a:bodyPr/>
          <a:lstStyle>
            <a:lvl1pPr>
              <a:defRPr lang="en-US" sz="2000" b="1" kern="1200" baseline="0" dirty="0" smtClean="0">
                <a:solidFill>
                  <a:srgbClr val="0070C0"/>
                </a:solidFill>
                <a:latin typeface="Verdana" pitchFamily="34" charset="0"/>
                <a:ea typeface="Verdana" pitchFamily="34" charset="0"/>
                <a:cs typeface="Verdana" pitchFamily="34" charset="0"/>
              </a:defRPr>
            </a:lvl1pPr>
            <a:lvl2pPr>
              <a:defRPr sz="2400">
                <a:solidFill>
                  <a:schemeClr val="accent6">
                    <a:lumMod val="50000"/>
                  </a:schemeClr>
                </a:solidFill>
              </a:defRPr>
            </a:lvl2pPr>
            <a:lvl3pPr>
              <a:defRPr sz="2000">
                <a:solidFill>
                  <a:schemeClr val="accent6">
                    <a:lumMod val="50000"/>
                  </a:schemeClr>
                </a:solidFill>
              </a:defRPr>
            </a:lvl3pPr>
            <a:lvl4pPr>
              <a:defRPr sz="1800">
                <a:solidFill>
                  <a:schemeClr val="accent6">
                    <a:lumMod val="50000"/>
                  </a:schemeClr>
                </a:solidFill>
              </a:defRPr>
            </a:lvl4pPr>
            <a:lvl5pPr>
              <a:defRPr sz="1800">
                <a:solidFill>
                  <a:schemeClr val="accent6">
                    <a:lumMod val="50000"/>
                  </a:schemeClr>
                </a:solidFill>
              </a:defRPr>
            </a:lvl5pPr>
            <a:lvl6pPr>
              <a:defRPr sz="1800"/>
            </a:lvl6pPr>
            <a:lvl7pPr>
              <a:defRPr sz="1800"/>
            </a:lvl7pPr>
            <a:lvl8pPr>
              <a:defRPr sz="1800"/>
            </a:lvl8pPr>
            <a:lvl9pPr>
              <a:defRPr sz="1800"/>
            </a:lvl9pPr>
          </a:lstStyle>
          <a:p>
            <a:pPr marL="0" lvl="0" indent="0" algn="l" defTabSz="914400" rtl="0" eaLnBrk="1" latinLnBrk="0" hangingPunct="1">
              <a:spcBef>
                <a:spcPct val="20000"/>
              </a:spcBef>
              <a:buFont typeface="Arial" pitchFamily="34" charset="0"/>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3"/>
          <p:cNvSpPr>
            <a:spLocks noGrp="1" noChangeArrowheads="1"/>
          </p:cNvSpPr>
          <p:nvPr>
            <p:ph type="title"/>
          </p:nvPr>
        </p:nvSpPr>
        <p:spPr>
          <a:xfrm>
            <a:off x="3152800" y="332656"/>
            <a:ext cx="6753200" cy="1143000"/>
          </a:xfrm>
        </p:spPr>
        <p:txBody>
          <a:bodyPr>
            <a:normAutofit/>
          </a:bodyPr>
          <a:lstStyle>
            <a:lvl1pPr algn="l">
              <a:defRPr sz="3200">
                <a:solidFill>
                  <a:schemeClr val="bg1"/>
                </a:solidFill>
              </a:defRPr>
            </a:lvl1pPr>
          </a:lstStyle>
          <a:p>
            <a:pPr algn="l" eaLnBrk="1" hangingPunct="1"/>
            <a:r>
              <a:rPr lang="en-GB" sz="4000" b="1" dirty="0" smtClean="0">
                <a:solidFill>
                  <a:schemeClr val="bg1"/>
                </a:solidFill>
                <a:latin typeface="Verdana" pitchFamily="34" charset="0"/>
                <a:ea typeface="Verdana" pitchFamily="34" charset="0"/>
                <a:cs typeface="Verdana" pitchFamily="34" charset="0"/>
              </a:rPr>
              <a:t>Main title here</a:t>
            </a:r>
          </a:p>
        </p:txBody>
      </p:sp>
    </p:spTree>
    <p:extLst>
      <p:ext uri="{BB962C8B-B14F-4D97-AF65-F5344CB8AC3E}">
        <p14:creationId xmlns:p14="http://schemas.microsoft.com/office/powerpoint/2010/main" val="348846890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11" name="Rectangle 3"/>
          <p:cNvSpPr>
            <a:spLocks noGrp="1" noChangeArrowheads="1"/>
          </p:cNvSpPr>
          <p:nvPr>
            <p:ph type="title"/>
          </p:nvPr>
        </p:nvSpPr>
        <p:spPr>
          <a:xfrm>
            <a:off x="3152800" y="332656"/>
            <a:ext cx="6753200" cy="1143000"/>
          </a:xfrm>
        </p:spPr>
        <p:txBody>
          <a:bodyPr>
            <a:normAutofit/>
          </a:bodyPr>
          <a:lstStyle>
            <a:lvl1pPr algn="l">
              <a:defRPr sz="3200">
                <a:solidFill>
                  <a:schemeClr val="bg1"/>
                </a:solidFill>
              </a:defRPr>
            </a:lvl1pPr>
          </a:lstStyle>
          <a:p>
            <a:pPr algn="l" eaLnBrk="1" hangingPunct="1"/>
            <a:r>
              <a:rPr lang="en-GB" sz="4000" b="1" dirty="0" smtClean="0">
                <a:solidFill>
                  <a:schemeClr val="bg1"/>
                </a:solidFill>
                <a:latin typeface="Verdana" pitchFamily="34" charset="0"/>
                <a:ea typeface="Verdana" pitchFamily="34" charset="0"/>
                <a:cs typeface="Verdana" pitchFamily="34" charset="0"/>
              </a:rPr>
              <a:t>Main title here</a:t>
            </a:r>
          </a:p>
        </p:txBody>
      </p:sp>
    </p:spTree>
    <p:extLst>
      <p:ext uri="{BB962C8B-B14F-4D97-AF65-F5344CB8AC3E}">
        <p14:creationId xmlns:p14="http://schemas.microsoft.com/office/powerpoint/2010/main" val="20356510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8504" y="1772816"/>
            <a:ext cx="3259006" cy="1162050"/>
          </a:xfrm>
        </p:spPr>
        <p:txBody>
          <a:bodyPr anchor="b"/>
          <a:lstStyle>
            <a:lvl1pPr algn="l">
              <a:defRPr sz="2000" b="1">
                <a:solidFill>
                  <a:srgbClr val="0070C0"/>
                </a:solidFill>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72971" y="2132856"/>
            <a:ext cx="5537729" cy="3993308"/>
          </a:xfrm>
        </p:spPr>
        <p:txBody>
          <a:bodyPr/>
          <a:lstStyle>
            <a:lvl1pPr>
              <a:defRPr sz="3200">
                <a:solidFill>
                  <a:schemeClr val="accent6">
                    <a:lumMod val="50000"/>
                  </a:schemeClr>
                </a:solidFill>
                <a:latin typeface="Verdana" pitchFamily="34" charset="0"/>
                <a:ea typeface="Verdana" pitchFamily="34" charset="0"/>
                <a:cs typeface="Verdana" pitchFamily="34" charset="0"/>
              </a:defRPr>
            </a:lvl1pPr>
            <a:lvl2pPr>
              <a:defRPr sz="2800">
                <a:solidFill>
                  <a:schemeClr val="accent6">
                    <a:lumMod val="50000"/>
                  </a:schemeClr>
                </a:solidFill>
                <a:latin typeface="Verdana" pitchFamily="34" charset="0"/>
                <a:ea typeface="Verdana" pitchFamily="34" charset="0"/>
                <a:cs typeface="Verdana" pitchFamily="34" charset="0"/>
              </a:defRPr>
            </a:lvl2pPr>
            <a:lvl3pPr>
              <a:defRPr sz="2400">
                <a:solidFill>
                  <a:schemeClr val="accent6">
                    <a:lumMod val="50000"/>
                  </a:schemeClr>
                </a:solidFill>
                <a:latin typeface="Verdana" pitchFamily="34" charset="0"/>
                <a:ea typeface="Verdana" pitchFamily="34" charset="0"/>
                <a:cs typeface="Verdana" pitchFamily="34" charset="0"/>
              </a:defRPr>
            </a:lvl3pPr>
            <a:lvl4pPr>
              <a:defRPr sz="2000">
                <a:solidFill>
                  <a:schemeClr val="accent6">
                    <a:lumMod val="50000"/>
                  </a:schemeClr>
                </a:solidFill>
                <a:latin typeface="Verdana" pitchFamily="34" charset="0"/>
                <a:ea typeface="Verdana" pitchFamily="34" charset="0"/>
                <a:cs typeface="Verdana" pitchFamily="34" charset="0"/>
              </a:defRPr>
            </a:lvl4pPr>
            <a:lvl5pPr>
              <a:defRPr sz="2000">
                <a:solidFill>
                  <a:schemeClr val="accent6">
                    <a:lumMod val="50000"/>
                  </a:schemeClr>
                </a:solidFill>
                <a:latin typeface="Verdana" pitchFamily="34" charset="0"/>
                <a:ea typeface="Verdana" pitchFamily="34" charset="0"/>
                <a:cs typeface="Verdana"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95300" y="3212976"/>
            <a:ext cx="3259006" cy="2913188"/>
          </a:xfrm>
        </p:spPr>
        <p:txBody>
          <a:bodyPr/>
          <a:lstStyle>
            <a:lvl1pPr marL="0" indent="0">
              <a:buNone/>
              <a:defRPr sz="1400">
                <a:solidFill>
                  <a:schemeClr val="accent6">
                    <a:lumMod val="50000"/>
                  </a:schemeClr>
                </a:solidFill>
                <a:latin typeface="Verdana" pitchFamily="34" charset="0"/>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Rectangle 3"/>
          <p:cNvSpPr txBox="1">
            <a:spLocks noChangeArrowheads="1"/>
          </p:cNvSpPr>
          <p:nvPr userDrawn="1"/>
        </p:nvSpPr>
        <p:spPr>
          <a:xfrm>
            <a:off x="3152800" y="332656"/>
            <a:ext cx="67532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baseline="0">
                <a:solidFill>
                  <a:schemeClr val="bg1"/>
                </a:solidFill>
                <a:latin typeface="+mj-lt"/>
                <a:ea typeface="+mj-ea"/>
                <a:cs typeface="+mj-cs"/>
              </a:defRPr>
            </a:lvl1pPr>
          </a:lstStyle>
          <a:p>
            <a:r>
              <a:rPr lang="en-GB" sz="4000" b="1" dirty="0" smtClean="0">
                <a:latin typeface="Verdana" pitchFamily="34" charset="0"/>
                <a:ea typeface="Verdana" pitchFamily="34" charset="0"/>
                <a:cs typeface="Verdana" pitchFamily="34" charset="0"/>
              </a:rPr>
              <a:t>Main title here</a:t>
            </a:r>
          </a:p>
        </p:txBody>
      </p:sp>
    </p:spTree>
    <p:extLst>
      <p:ext uri="{BB962C8B-B14F-4D97-AF65-F5344CB8AC3E}">
        <p14:creationId xmlns:p14="http://schemas.microsoft.com/office/powerpoint/2010/main" val="42702990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577" y="2276872"/>
            <a:ext cx="9906000" cy="1143000"/>
          </a:xfrm>
          <a:prstGeom prst="rect">
            <a:avLst/>
          </a:prstGeom>
        </p:spPr>
        <p:txBody>
          <a:bodyPr vert="horz" lIns="91440" tIns="45720" rIns="91440" bIns="45720" rtlCol="0" anchor="ctr">
            <a:normAutofit/>
          </a:bodyPr>
          <a:lstStyle/>
          <a:p>
            <a:r>
              <a:rPr lang="en-GB" sz="4000" b="1" dirty="0" smtClean="0">
                <a:solidFill>
                  <a:srgbClr val="006600"/>
                </a:solidFill>
                <a:latin typeface="Verdana" pitchFamily="34" charset="0"/>
                <a:ea typeface="Verdana" pitchFamily="34" charset="0"/>
                <a:cs typeface="Verdana" pitchFamily="34" charset="0"/>
              </a:rPr>
              <a:t>Main title</a:t>
            </a:r>
          </a:p>
        </p:txBody>
      </p:sp>
      <p:sp>
        <p:nvSpPr>
          <p:cNvPr id="23" name="Text Placeholder 22"/>
          <p:cNvSpPr>
            <a:spLocks noGrp="1"/>
          </p:cNvSpPr>
          <p:nvPr>
            <p:ph type="body" idx="1"/>
          </p:nvPr>
        </p:nvSpPr>
        <p:spPr>
          <a:xfrm>
            <a:off x="0" y="3573016"/>
            <a:ext cx="9906000" cy="4525963"/>
          </a:xfrm>
          <a:prstGeom prst="rect">
            <a:avLst/>
          </a:prstGeom>
        </p:spPr>
        <p:txBody>
          <a:bodyPr vert="horz" lIns="91440" tIns="45720" rIns="91440" bIns="45720" rtlCol="0">
            <a:normAutofit/>
          </a:bodyPr>
          <a:lstStyle/>
          <a:p>
            <a:pPr algn="ctr">
              <a:lnSpc>
                <a:spcPct val="80000"/>
              </a:lnSpc>
            </a:pPr>
            <a:r>
              <a:rPr lang="es-AR" sz="2400" b="1" dirty="0" err="1"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rPr>
              <a:t>Subtitle</a:t>
            </a:r>
            <a:endParaRPr lang="es-AR" sz="2400" b="1" dirty="0"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endParaRPr>
          </a:p>
          <a:p>
            <a:pPr algn="ctr">
              <a:lnSpc>
                <a:spcPct val="80000"/>
              </a:lnSpc>
            </a:pPr>
            <a:endParaRPr lang="es-AR" sz="2400" b="1" dirty="0"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endParaRPr>
          </a:p>
          <a:p>
            <a:pPr algn="ctr">
              <a:lnSpc>
                <a:spcPct val="80000"/>
              </a:lnSpc>
            </a:pPr>
            <a:r>
              <a:rPr lang="es-AR" b="1" dirty="0" err="1"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rPr>
              <a:t>Author</a:t>
            </a:r>
            <a:endParaRPr lang="es-AR" b="1" dirty="0"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endParaRPr>
          </a:p>
          <a:p>
            <a:pPr algn="ctr">
              <a:lnSpc>
                <a:spcPct val="80000"/>
              </a:lnSpc>
            </a:pPr>
            <a:r>
              <a:rPr lang="fr-CH" sz="1800" dirty="0" err="1"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rPr>
              <a:t>Her</a:t>
            </a:r>
            <a:r>
              <a:rPr lang="fr-CH" sz="1800" dirty="0"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rPr>
              <a:t>/</a:t>
            </a:r>
            <a:r>
              <a:rPr lang="fr-CH" sz="1800" dirty="0" err="1"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rPr>
              <a:t>his</a:t>
            </a:r>
            <a:r>
              <a:rPr lang="fr-CH" sz="1800" dirty="0"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rPr>
              <a:t> </a:t>
            </a:r>
            <a:r>
              <a:rPr lang="fr-CH" sz="1800" dirty="0" err="1"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rPr>
              <a:t>title</a:t>
            </a:r>
            <a:endParaRPr lang="en-US" sz="1800" dirty="0"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endParaRPr>
          </a:p>
          <a:p>
            <a:pPr algn="ctr">
              <a:lnSpc>
                <a:spcPct val="80000"/>
              </a:lnSpc>
            </a:pPr>
            <a:endParaRPr lang="es-AR" sz="2400" b="1" dirty="0"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endParaRPr>
          </a:p>
          <a:p>
            <a:pPr algn="ctr">
              <a:lnSpc>
                <a:spcPct val="80000"/>
              </a:lnSpc>
            </a:pPr>
            <a:r>
              <a:rPr lang="es-AR" sz="2400" b="1" dirty="0" err="1" smtClean="0">
                <a:solidFill>
                  <a:srgbClr val="006600"/>
                </a:solidFill>
                <a:effectLst>
                  <a:outerShdw blurRad="38100" dist="38100" dir="2700000" algn="tl">
                    <a:srgbClr val="C0C0C0"/>
                  </a:outerShdw>
                </a:effectLst>
                <a:latin typeface="Verdana" pitchFamily="34" charset="0"/>
                <a:ea typeface="Verdana" pitchFamily="34" charset="0"/>
                <a:cs typeface="Verdana" pitchFamily="34" charset="0"/>
              </a:rPr>
              <a:t>Location</a:t>
            </a:r>
            <a:endParaRPr lang="es-AR" sz="2400" b="1" dirty="0" smtClean="0">
              <a:solidFill>
                <a:srgbClr val="006600"/>
              </a:solidFill>
              <a:effectLst>
                <a:outerShdw blurRad="38100" dist="38100" dir="2700000" algn="tl">
                  <a:srgbClr val="C0C0C0"/>
                </a:outerShdw>
              </a:effectLst>
              <a:latin typeface="Verdana" pitchFamily="34" charset="0"/>
              <a:ea typeface="Verdana" pitchFamily="34" charset="0"/>
              <a:cs typeface="Verdana" pitchFamily="34" charset="0"/>
            </a:endParaRPr>
          </a:p>
          <a:p>
            <a:pPr algn="ctr">
              <a:lnSpc>
                <a:spcPct val="80000"/>
              </a:lnSpc>
            </a:pPr>
            <a:r>
              <a:rPr lang="fr-CH" sz="2400" b="1" dirty="0" smtClean="0">
                <a:solidFill>
                  <a:srgbClr val="006600"/>
                </a:solidFill>
                <a:effectLst>
                  <a:outerShdw blurRad="38100" dist="38100" dir="2700000" algn="tl">
                    <a:srgbClr val="C0C0C0"/>
                  </a:outerShdw>
                </a:effectLst>
                <a:latin typeface="Verdana" pitchFamily="34" charset="0"/>
                <a:ea typeface="Verdana" pitchFamily="34" charset="0"/>
                <a:cs typeface="Verdana" pitchFamily="34" charset="0"/>
              </a:rPr>
              <a:t>Date</a:t>
            </a:r>
            <a:endParaRPr lang="en-GB" sz="2400" b="1" dirty="0">
              <a:solidFill>
                <a:srgbClr val="006600"/>
              </a:solidFill>
              <a:effectLst>
                <a:outerShdw blurRad="38100" dist="38100" dir="2700000" algn="tl">
                  <a:srgbClr val="C0C0C0"/>
                </a:outerShdw>
              </a:effectLst>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104687281"/>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7" r:id="rId7"/>
  </p:sldLayoutIdLst>
  <p:timing>
    <p:tnLst>
      <p:par>
        <p:cTn id="1" dur="indefinite" restart="never" nodeType="tmRoot"/>
      </p:par>
    </p:tnLst>
  </p:timing>
  <p:txStyles>
    <p:titleStyle>
      <a:lvl1pPr algn="ctr" defTabSz="914400" rtl="0" eaLnBrk="1" latinLnBrk="0" hangingPunct="1">
        <a:spcBef>
          <a:spcPct val="0"/>
        </a:spcBef>
        <a:buNone/>
        <a:defRPr sz="4400" kern="1200" baseline="0">
          <a:solidFill>
            <a:schemeClr val="tx2">
              <a:lumMod val="60000"/>
              <a:lumOff val="40000"/>
            </a:schemeClr>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32284"/>
            <a:ext cx="9886164" cy="1872208"/>
          </a:xfrm>
        </p:spPr>
        <p:txBody>
          <a:bodyPr>
            <a:noAutofit/>
          </a:bodyPr>
          <a:lstStyle/>
          <a:p>
            <a:pPr>
              <a:spcBef>
                <a:spcPct val="50000"/>
              </a:spcBef>
              <a:defRPr/>
            </a:pPr>
            <a:r>
              <a:rPr lang="en-GB" sz="3200" b="1" dirty="0" smtClean="0">
                <a:solidFill>
                  <a:schemeClr val="accent6">
                    <a:lumMod val="50000"/>
                  </a:schemeClr>
                </a:solidFill>
                <a:latin typeface="Verdana" pitchFamily="34" charset="0"/>
                <a:ea typeface="Verdana" pitchFamily="34" charset="0"/>
                <a:cs typeface="Verdana" pitchFamily="34" charset="0"/>
              </a:rPr>
              <a:t/>
            </a:r>
            <a:br>
              <a:rPr lang="en-GB" sz="3200" b="1" dirty="0" smtClean="0">
                <a:solidFill>
                  <a:schemeClr val="accent6">
                    <a:lumMod val="50000"/>
                  </a:schemeClr>
                </a:solidFill>
                <a:latin typeface="Verdana" pitchFamily="34" charset="0"/>
                <a:ea typeface="Verdana" pitchFamily="34" charset="0"/>
                <a:cs typeface="Verdana" pitchFamily="34" charset="0"/>
              </a:rPr>
            </a:br>
            <a:r>
              <a:rPr lang="ru-RU" sz="2800" b="1" dirty="0" smtClean="0">
                <a:solidFill>
                  <a:schemeClr val="accent6">
                    <a:lumMod val="50000"/>
                  </a:schemeClr>
                </a:solidFill>
                <a:latin typeface="Verdana" pitchFamily="34" charset="0"/>
                <a:ea typeface="Verdana" pitchFamily="34" charset="0"/>
                <a:cs typeface="Verdana" pitchFamily="34" charset="0"/>
              </a:rPr>
              <a:t>ЕЭК ООН и ее инструменты для улучшения качества воздуха: потенциал для сотрудничества со странами Центральной Азии</a:t>
            </a:r>
            <a:endParaRPr lang="en-US" sz="2800" b="1" dirty="0">
              <a:solidFill>
                <a:schemeClr val="accent6">
                  <a:lumMod val="50000"/>
                </a:schemeClr>
              </a:solidFill>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0" y="5622008"/>
            <a:ext cx="9906000" cy="1235992"/>
          </a:xfrm>
          <a:solidFill>
            <a:schemeClr val="bg1"/>
          </a:solidFill>
        </p:spPr>
        <p:txBody>
          <a:bodyPr>
            <a:noAutofit/>
          </a:bodyPr>
          <a:lstStyle/>
          <a:p>
            <a:pPr algn="ctr"/>
            <a:endParaRPr lang="ru-RU" sz="1800" b="1" dirty="0" smtClean="0">
              <a:latin typeface="Verdana" panose="020B0604030504040204" pitchFamily="34" charset="0"/>
              <a:ea typeface="Verdana" panose="020B0604030504040204" pitchFamily="34" charset="0"/>
              <a:cs typeface="Verdana" panose="020B0604030504040204" pitchFamily="34" charset="0"/>
            </a:endParaRPr>
          </a:p>
          <a:p>
            <a:pPr algn="ctr"/>
            <a:r>
              <a:rPr lang="ru-RU" sz="1800" b="1"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Алина Новикова,</a:t>
            </a:r>
          </a:p>
          <a:p>
            <a:pPr algn="ctr"/>
            <a:r>
              <a:rPr lang="ru-RU" sz="1800" b="1" i="1"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Европейская Экономическая Комиссия ООН</a:t>
            </a:r>
          </a:p>
          <a:p>
            <a:pPr algn="ctr"/>
            <a:endParaRPr lang="en-US" sz="2000" dirty="0"/>
          </a:p>
        </p:txBody>
      </p:sp>
      <p:pic>
        <p:nvPicPr>
          <p:cNvPr id="5" name="Picture 46" descr="airpollu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472" y="4100842"/>
            <a:ext cx="1713130" cy="14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7" descr="MH90043718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6696" y="4100842"/>
            <a:ext cx="1584176" cy="1521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1" descr="5767740_cro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5851" y="4063965"/>
            <a:ext cx="1609109" cy="1521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9" descr="MH90014899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89104" y="3692249"/>
            <a:ext cx="1883457" cy="2260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8" descr="MH90017969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05328" y="3654853"/>
            <a:ext cx="1872208" cy="230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79542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849313" y="1916832"/>
            <a:ext cx="8496300" cy="4249018"/>
          </a:xfrm>
        </p:spPr>
        <p:txBody>
          <a:bodyPr/>
          <a:lstStyle/>
          <a:p>
            <a:r>
              <a:rPr lang="ru-RU" dirty="0" smtClean="0"/>
              <a:t> </a:t>
            </a:r>
            <a:r>
              <a:rPr lang="ru-RU" b="1" dirty="0" smtClean="0"/>
              <a:t>- платформа для регулярного обмена опытом, техническими наработками и информацией между странами;</a:t>
            </a:r>
          </a:p>
          <a:p>
            <a:r>
              <a:rPr lang="ru-RU" b="1" dirty="0"/>
              <a:t> </a:t>
            </a:r>
            <a:r>
              <a:rPr lang="ru-RU" b="1" dirty="0" smtClean="0"/>
              <a:t>-  протоколы к Конвенции: конкретные меры по снижению выбросов</a:t>
            </a:r>
          </a:p>
          <a:p>
            <a:endParaRPr lang="en-GB" b="1" dirty="0"/>
          </a:p>
        </p:txBody>
      </p:sp>
      <p:sp>
        <p:nvSpPr>
          <p:cNvPr id="4" name="Title 1"/>
          <p:cNvSpPr>
            <a:spLocks noGrp="1"/>
          </p:cNvSpPr>
          <p:nvPr>
            <p:ph type="title"/>
          </p:nvPr>
        </p:nvSpPr>
        <p:spPr/>
        <p:txBody>
          <a:bodyPr>
            <a:noAutofit/>
          </a:bodyPr>
          <a:lstStyle/>
          <a:p>
            <a:r>
              <a:rPr lang="ru-RU" sz="4000" b="1" dirty="0" smtClean="0"/>
              <a:t>Воздушная Конвенция ЕЭК ООН и ее инструменты</a:t>
            </a:r>
            <a:endParaRPr lang="en-GB" sz="4000" b="1" dirty="0"/>
          </a:p>
        </p:txBody>
      </p:sp>
    </p:spTree>
    <p:extLst>
      <p:ext uri="{BB962C8B-B14F-4D97-AF65-F5344CB8AC3E}">
        <p14:creationId xmlns:p14="http://schemas.microsoft.com/office/powerpoint/2010/main" val="660683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ru-RU" sz="4000" b="1" dirty="0" smtClean="0"/>
              <a:t>Потенциал для сотрудничества со странами Центральной Азии</a:t>
            </a:r>
            <a:endParaRPr lang="en-US" sz="4000" b="1" dirty="0"/>
          </a:p>
        </p:txBody>
      </p:sp>
      <p:sp>
        <p:nvSpPr>
          <p:cNvPr id="4" name="Content Placeholder 3"/>
          <p:cNvSpPr>
            <a:spLocks noGrp="1"/>
          </p:cNvSpPr>
          <p:nvPr>
            <p:ph sz="quarter" idx="10"/>
          </p:nvPr>
        </p:nvSpPr>
        <p:spPr>
          <a:xfrm>
            <a:off x="849313" y="1916832"/>
            <a:ext cx="8496300" cy="4249018"/>
          </a:xfrm>
        </p:spPr>
        <p:txBody>
          <a:bodyPr>
            <a:normAutofit fontScale="92500" lnSpcReduction="10000"/>
          </a:bodyPr>
          <a:lstStyle/>
          <a:p>
            <a:r>
              <a:rPr lang="ru-RU" dirty="0" smtClean="0"/>
              <a:t> </a:t>
            </a:r>
            <a:r>
              <a:rPr lang="ru-RU" b="1" dirty="0" smtClean="0"/>
              <a:t>- доступ к информации, обмен опытом по мерам </a:t>
            </a:r>
            <a:r>
              <a:rPr lang="en-GB" b="1" dirty="0" smtClean="0"/>
              <a:t>(</a:t>
            </a:r>
            <a:r>
              <a:rPr lang="ru-RU" b="1" dirty="0" smtClean="0"/>
              <a:t>законодательство) и техническим методам для снижения выбросов;</a:t>
            </a:r>
          </a:p>
          <a:p>
            <a:r>
              <a:rPr lang="ru-RU" b="1" dirty="0"/>
              <a:t>  - сотрудничество с научными центрами в рамках Воздушной Конвенции;</a:t>
            </a:r>
          </a:p>
          <a:p>
            <a:pPr>
              <a:buFontTx/>
              <a:buChar char="-"/>
            </a:pPr>
            <a:r>
              <a:rPr lang="ru-RU" b="1" dirty="0" smtClean="0">
                <a:solidFill>
                  <a:srgbClr val="FF0000"/>
                </a:solidFill>
              </a:rPr>
              <a:t>Поддержка в осуществлении соответствующих пунктов РПДООС</a:t>
            </a:r>
          </a:p>
          <a:p>
            <a:endParaRPr lang="en-GB" b="1" dirty="0"/>
          </a:p>
        </p:txBody>
      </p:sp>
    </p:spTree>
    <p:extLst>
      <p:ext uri="{BB962C8B-B14F-4D97-AF65-F5344CB8AC3E}">
        <p14:creationId xmlns:p14="http://schemas.microsoft.com/office/powerpoint/2010/main" val="20745822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849313" y="1556792"/>
            <a:ext cx="8496300" cy="4609058"/>
          </a:xfrm>
        </p:spPr>
        <p:txBody>
          <a:bodyPr/>
          <a:lstStyle/>
          <a:p>
            <a:pPr marL="457200" indent="-457200">
              <a:buFont typeface="Arial" pitchFamily="34" charset="0"/>
              <a:buChar char="•"/>
            </a:pPr>
            <a:r>
              <a:rPr lang="ru-RU" b="1" dirty="0" smtClean="0"/>
              <a:t>Восьмая Конференция Министров «Окружающая среда для Европы» (</a:t>
            </a:r>
            <a:r>
              <a:rPr lang="ru-RU" b="1" dirty="0" err="1" smtClean="0"/>
              <a:t>г.Батуми</a:t>
            </a:r>
            <a:r>
              <a:rPr lang="ru-RU" b="1" dirty="0" smtClean="0"/>
              <a:t>, июнь 2016 г.): </a:t>
            </a:r>
            <a:r>
              <a:rPr lang="ru-RU" b="1" dirty="0" smtClean="0">
                <a:solidFill>
                  <a:srgbClr val="FF0000"/>
                </a:solidFill>
              </a:rPr>
              <a:t>качество воздуха </a:t>
            </a:r>
            <a:r>
              <a:rPr lang="ru-RU" b="1" dirty="0" smtClean="0"/>
              <a:t>– ключевая тема;</a:t>
            </a:r>
          </a:p>
          <a:p>
            <a:pPr marL="457200" indent="-457200">
              <a:buFont typeface="Arial" pitchFamily="34" charset="0"/>
              <a:buChar char="•"/>
            </a:pPr>
            <a:r>
              <a:rPr lang="ru-RU" b="1" dirty="0" smtClean="0"/>
              <a:t>ЕЭК ООН и ВОЗ: Общеевропейская программа по транспорту, окружающей среде и охране здоровья (</a:t>
            </a:r>
            <a:r>
              <a:rPr lang="en-GB" b="1" dirty="0" smtClean="0"/>
              <a:t>THE PEP)</a:t>
            </a:r>
            <a:endParaRPr lang="en-GB" b="1" dirty="0"/>
          </a:p>
        </p:txBody>
      </p:sp>
    </p:spTree>
    <p:extLst>
      <p:ext uri="{BB962C8B-B14F-4D97-AF65-F5344CB8AC3E}">
        <p14:creationId xmlns:p14="http://schemas.microsoft.com/office/powerpoint/2010/main" val="3925607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pPr algn="ctr"/>
            <a:r>
              <a:rPr lang="ru-RU" sz="4800" b="1" dirty="0" smtClean="0">
                <a:solidFill>
                  <a:srgbClr val="002060"/>
                </a:solidFill>
              </a:rPr>
              <a:t>Спасибо за внимание!</a:t>
            </a:r>
          </a:p>
          <a:p>
            <a:pPr algn="ctr"/>
            <a:endParaRPr lang="ru-RU" b="1" dirty="0">
              <a:solidFill>
                <a:srgbClr val="002060"/>
              </a:solidFill>
            </a:endParaRPr>
          </a:p>
          <a:p>
            <a:pPr algn="ctr"/>
            <a:r>
              <a:rPr lang="en-GB" b="1" i="1" dirty="0" smtClean="0">
                <a:solidFill>
                  <a:srgbClr val="C00000"/>
                </a:solidFill>
              </a:rPr>
              <a:t>Alina.novikova@unece.org</a:t>
            </a:r>
            <a:endParaRPr lang="en-GB" b="1" i="1" dirty="0">
              <a:solidFill>
                <a:srgbClr val="C00000"/>
              </a:solidFill>
            </a:endParaRPr>
          </a:p>
        </p:txBody>
      </p:sp>
    </p:spTree>
    <p:extLst>
      <p:ext uri="{BB962C8B-B14F-4D97-AF65-F5344CB8AC3E}">
        <p14:creationId xmlns:p14="http://schemas.microsoft.com/office/powerpoint/2010/main" val="1371184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ru-RU" sz="4800" b="1" dirty="0" smtClean="0"/>
              <a:t>ЗАГРЯЗНЕНИЕ ВОЗДУХА</a:t>
            </a:r>
            <a:endParaRPr lang="en-GB" sz="4800" b="1" dirty="0"/>
          </a:p>
        </p:txBody>
      </p:sp>
      <p:sp>
        <p:nvSpPr>
          <p:cNvPr id="3" name="Content Placeholder 2"/>
          <p:cNvSpPr>
            <a:spLocks noGrp="1"/>
          </p:cNvSpPr>
          <p:nvPr>
            <p:ph sz="quarter" idx="10"/>
          </p:nvPr>
        </p:nvSpPr>
        <p:spPr>
          <a:xfrm>
            <a:off x="560512" y="2132856"/>
            <a:ext cx="8785101" cy="4032994"/>
          </a:xfrm>
        </p:spPr>
        <p:txBody>
          <a:bodyPr>
            <a:normAutofit fontScale="92500" lnSpcReduction="20000"/>
          </a:bodyPr>
          <a:lstStyle/>
          <a:p>
            <a:r>
              <a:rPr lang="ru-RU" dirty="0" smtClean="0"/>
              <a:t> - </a:t>
            </a:r>
            <a:r>
              <a:rPr lang="ru-RU" b="1" dirty="0"/>
              <a:t>О</a:t>
            </a:r>
            <a:r>
              <a:rPr lang="ru-RU" b="1" dirty="0" smtClean="0"/>
              <a:t>дно из приоритетных направлений РПДООС;</a:t>
            </a:r>
          </a:p>
          <a:p>
            <a:r>
              <a:rPr lang="ru-RU" b="1" dirty="0" smtClean="0"/>
              <a:t> - Цели Устойчивого Развития:</a:t>
            </a:r>
          </a:p>
          <a:p>
            <a:r>
              <a:rPr lang="ru-RU" sz="1800" b="1" dirty="0" smtClean="0">
                <a:solidFill>
                  <a:srgbClr val="FF0000"/>
                </a:solidFill>
              </a:rPr>
              <a:t>3.9</a:t>
            </a:r>
            <a:r>
              <a:rPr lang="ru-RU" sz="1800" b="1" dirty="0" smtClean="0"/>
              <a:t>: к 2030 г. существенно сократить число смертей и болезней в результате воздействия опасных химических веществ и </a:t>
            </a:r>
            <a:r>
              <a:rPr lang="ru-RU" sz="1800" b="1" dirty="0" smtClean="0">
                <a:solidFill>
                  <a:srgbClr val="FF0000"/>
                </a:solidFill>
              </a:rPr>
              <a:t>загрязнения воздуха</a:t>
            </a:r>
            <a:r>
              <a:rPr lang="ru-RU" sz="1800" b="1" dirty="0" smtClean="0"/>
              <a:t>, воды и почвы;</a:t>
            </a:r>
          </a:p>
          <a:p>
            <a:r>
              <a:rPr lang="ru-RU" sz="1800" b="1" dirty="0" smtClean="0">
                <a:solidFill>
                  <a:srgbClr val="FF0000"/>
                </a:solidFill>
              </a:rPr>
              <a:t>11.6</a:t>
            </a:r>
            <a:r>
              <a:rPr lang="ru-RU" sz="1800" b="1" dirty="0" smtClean="0"/>
              <a:t>: к 2030 г. снизить негативное воздействие на </a:t>
            </a:r>
            <a:r>
              <a:rPr lang="ru-RU" sz="1800" b="1" dirty="0"/>
              <a:t>окружающую среду </a:t>
            </a:r>
            <a:r>
              <a:rPr lang="ru-RU" sz="1800" b="1" dirty="0" smtClean="0"/>
              <a:t>в городах, </a:t>
            </a:r>
            <a:r>
              <a:rPr lang="ru-RU" sz="1800" b="1" dirty="0"/>
              <a:t>в том числе уделяя особое внимание </a:t>
            </a:r>
            <a:r>
              <a:rPr lang="ru-RU" sz="1800" b="1" dirty="0">
                <a:solidFill>
                  <a:srgbClr val="FF0000"/>
                </a:solidFill>
              </a:rPr>
              <a:t>качеству воздуха</a:t>
            </a:r>
            <a:r>
              <a:rPr lang="ru-RU" sz="1800" b="1" dirty="0"/>
              <a:t>, </a:t>
            </a:r>
            <a:r>
              <a:rPr lang="ru-RU" sz="1800" b="1" dirty="0" smtClean="0"/>
              <a:t>управлению городскими и другими отходами;</a:t>
            </a:r>
          </a:p>
          <a:p>
            <a:r>
              <a:rPr lang="ru-RU" sz="1800" b="1" dirty="0" smtClean="0">
                <a:solidFill>
                  <a:srgbClr val="FF0000"/>
                </a:solidFill>
              </a:rPr>
              <a:t>12.4</a:t>
            </a:r>
            <a:r>
              <a:rPr lang="ru-RU" sz="1800" b="1" dirty="0" smtClean="0"/>
              <a:t>: достичь к 2020 г. экологически рационального использования химических веществ и отходов на протяжении всего их жизненного цикла в соответствии с согласованными международными рамками, а также </a:t>
            </a:r>
            <a:r>
              <a:rPr lang="ru-RU" sz="1800" b="1" dirty="0" smtClean="0">
                <a:solidFill>
                  <a:srgbClr val="FF0000"/>
                </a:solidFill>
              </a:rPr>
              <a:t>значительно снизить их выбросы в воздух</a:t>
            </a:r>
            <a:r>
              <a:rPr lang="ru-RU" sz="1800" b="1" dirty="0" smtClean="0"/>
              <a:t>, воду и почву для минимизации негативного влияния на здоровье человека и окружающую среду.</a:t>
            </a:r>
          </a:p>
          <a:p>
            <a:endParaRPr lang="en-GB" sz="1800" b="1" dirty="0"/>
          </a:p>
        </p:txBody>
      </p:sp>
    </p:spTree>
    <p:extLst>
      <p:ext uri="{BB962C8B-B14F-4D97-AF65-F5344CB8AC3E}">
        <p14:creationId xmlns:p14="http://schemas.microsoft.com/office/powerpoint/2010/main" val="8704122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ru-RU" sz="4000" b="1" dirty="0" smtClean="0"/>
              <a:t>Всемирная Организация Здравоохранения о загрязнении воздуха:</a:t>
            </a:r>
            <a:endParaRPr lang="en-GB" sz="4000" b="1" dirty="0"/>
          </a:p>
        </p:txBody>
      </p:sp>
      <p:sp>
        <p:nvSpPr>
          <p:cNvPr id="3" name="Content Placeholder 2"/>
          <p:cNvSpPr>
            <a:spLocks noGrp="1"/>
          </p:cNvSpPr>
          <p:nvPr>
            <p:ph sz="quarter" idx="10"/>
          </p:nvPr>
        </p:nvSpPr>
        <p:spPr>
          <a:xfrm>
            <a:off x="3296815" y="1988840"/>
            <a:ext cx="6048797" cy="4177010"/>
          </a:xfrm>
        </p:spPr>
        <p:txBody>
          <a:bodyPr>
            <a:normAutofit fontScale="92500" lnSpcReduction="20000"/>
          </a:bodyPr>
          <a:lstStyle/>
          <a:p>
            <a:r>
              <a:rPr lang="ru-RU" b="1" dirty="0"/>
              <a:t>Октябрь </a:t>
            </a:r>
            <a:r>
              <a:rPr lang="ru-RU" b="1" dirty="0" smtClean="0"/>
              <a:t>2013 г.: </a:t>
            </a:r>
            <a:r>
              <a:rPr lang="ru-RU" b="1" dirty="0" smtClean="0">
                <a:solidFill>
                  <a:schemeClr val="tx2">
                    <a:lumMod val="75000"/>
                  </a:schemeClr>
                </a:solidFill>
              </a:rPr>
              <a:t>ведущий экологический фактор смертности от рака</a:t>
            </a:r>
          </a:p>
          <a:p>
            <a:endParaRPr lang="ru-RU" b="1" dirty="0">
              <a:solidFill>
                <a:schemeClr val="tx2">
                  <a:lumMod val="75000"/>
                </a:schemeClr>
              </a:solidFill>
            </a:endParaRPr>
          </a:p>
          <a:p>
            <a:r>
              <a:rPr lang="ru-RU" b="1" dirty="0"/>
              <a:t>Март 2014 г</a:t>
            </a:r>
            <a:r>
              <a:rPr lang="ru-RU" b="1" dirty="0" smtClean="0"/>
              <a:t>.: </a:t>
            </a:r>
            <a:r>
              <a:rPr lang="ru-RU" b="1" dirty="0" smtClean="0">
                <a:solidFill>
                  <a:schemeClr val="tx2">
                    <a:lumMod val="75000"/>
                  </a:schemeClr>
                </a:solidFill>
              </a:rPr>
              <a:t>причина 7 миллионов случаев смерти в мире в 2012 г. в разных странах, независимо от уровня их доходов</a:t>
            </a:r>
            <a:endParaRPr lang="en-GB" b="1" dirty="0">
              <a:solidFill>
                <a:schemeClr val="tx2">
                  <a:lumMod val="75000"/>
                </a:schemeClr>
              </a:solidFill>
            </a:endParaRPr>
          </a:p>
        </p:txBody>
      </p:sp>
      <p:pic>
        <p:nvPicPr>
          <p:cNvPr id="4" name="Picture 51" descr="5767740_cr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472" y="2132856"/>
            <a:ext cx="3096344"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81507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2800" y="332656"/>
            <a:ext cx="6753200" cy="1440160"/>
          </a:xfrm>
        </p:spPr>
        <p:txBody>
          <a:bodyPr>
            <a:normAutofit fontScale="90000"/>
          </a:bodyPr>
          <a:lstStyle/>
          <a:p>
            <a:r>
              <a:rPr lang="ru-RU" sz="4000" b="1" dirty="0" smtClean="0"/>
              <a:t>ЮНЕА – Ассамблея ООН по окружающей среде, июнь 2014 г.:</a:t>
            </a:r>
            <a:endParaRPr lang="en-GB" sz="4000" b="1" dirty="0"/>
          </a:p>
        </p:txBody>
      </p:sp>
      <p:sp>
        <p:nvSpPr>
          <p:cNvPr id="3" name="Content Placeholder 2"/>
          <p:cNvSpPr>
            <a:spLocks noGrp="1"/>
          </p:cNvSpPr>
          <p:nvPr>
            <p:ph sz="quarter" idx="10"/>
          </p:nvPr>
        </p:nvSpPr>
        <p:spPr>
          <a:xfrm>
            <a:off x="128465" y="2708920"/>
            <a:ext cx="5904656" cy="3024336"/>
          </a:xfrm>
        </p:spPr>
        <p:txBody>
          <a:bodyPr>
            <a:normAutofit fontScale="85000" lnSpcReduction="20000"/>
          </a:bodyPr>
          <a:lstStyle/>
          <a:p>
            <a:r>
              <a:rPr lang="ru-RU" b="1" dirty="0" smtClean="0"/>
              <a:t>Загрязнение воздуха </a:t>
            </a:r>
            <a:r>
              <a:rPr lang="ru-RU" dirty="0" smtClean="0"/>
              <a:t>– </a:t>
            </a:r>
            <a:r>
              <a:rPr lang="ru-RU" b="1" dirty="0" smtClean="0">
                <a:solidFill>
                  <a:schemeClr val="tx2">
                    <a:lumMod val="75000"/>
                  </a:schemeClr>
                </a:solidFill>
              </a:rPr>
              <a:t>растущая проблема в контексте устойчивого развития, особенно в отношении охраны здоровья в городах</a:t>
            </a:r>
          </a:p>
          <a:p>
            <a:endParaRPr lang="ru-RU" b="1" dirty="0" smtClean="0">
              <a:solidFill>
                <a:schemeClr val="tx2">
                  <a:lumMod val="75000"/>
                </a:schemeClr>
              </a:solidFill>
            </a:endParaRPr>
          </a:p>
          <a:p>
            <a:r>
              <a:rPr lang="ru-RU" b="1" dirty="0" smtClean="0">
                <a:solidFill>
                  <a:schemeClr val="tx2">
                    <a:lumMod val="75000"/>
                  </a:schemeClr>
                </a:solidFill>
              </a:rPr>
              <a: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9576" y="2924944"/>
            <a:ext cx="3661420" cy="2222376"/>
          </a:xfrm>
          <a:prstGeom prst="rect">
            <a:avLst/>
          </a:prstGeom>
        </p:spPr>
      </p:pic>
    </p:spTree>
    <p:extLst>
      <p:ext uri="{BB962C8B-B14F-4D97-AF65-F5344CB8AC3E}">
        <p14:creationId xmlns:p14="http://schemas.microsoft.com/office/powerpoint/2010/main" val="19913579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4800" b="1" dirty="0" smtClean="0"/>
              <a:t>Влияние на экономику</a:t>
            </a:r>
            <a:endParaRPr lang="en-GB" sz="4800" b="1" dirty="0"/>
          </a:p>
        </p:txBody>
      </p:sp>
      <p:sp>
        <p:nvSpPr>
          <p:cNvPr id="3" name="Content Placeholder 2"/>
          <p:cNvSpPr>
            <a:spLocks noGrp="1"/>
          </p:cNvSpPr>
          <p:nvPr>
            <p:ph sz="quarter" idx="10"/>
          </p:nvPr>
        </p:nvSpPr>
        <p:spPr>
          <a:xfrm>
            <a:off x="704528" y="3140968"/>
            <a:ext cx="5967198" cy="2592834"/>
          </a:xfrm>
        </p:spPr>
        <p:txBody>
          <a:bodyPr>
            <a:normAutofit fontScale="92500" lnSpcReduction="20000"/>
          </a:bodyPr>
          <a:lstStyle/>
          <a:p>
            <a:r>
              <a:rPr lang="ru-RU" b="1" dirty="0" smtClean="0">
                <a:solidFill>
                  <a:schemeClr val="tx2">
                    <a:lumMod val="75000"/>
                  </a:schemeClr>
                </a:solidFill>
              </a:rPr>
              <a:t>- сельское хозяйство</a:t>
            </a:r>
            <a:endParaRPr lang="ru-RU" b="1" dirty="0">
              <a:solidFill>
                <a:schemeClr val="tx2">
                  <a:lumMod val="75000"/>
                </a:schemeClr>
              </a:solidFill>
            </a:endParaRPr>
          </a:p>
          <a:p>
            <a:r>
              <a:rPr lang="ru-RU" b="1" dirty="0" smtClean="0">
                <a:solidFill>
                  <a:schemeClr val="tx2">
                    <a:lumMod val="75000"/>
                  </a:schemeClr>
                </a:solidFill>
              </a:rPr>
              <a:t> - производительность труда</a:t>
            </a:r>
          </a:p>
          <a:p>
            <a:r>
              <a:rPr lang="ru-RU" b="1" dirty="0">
                <a:solidFill>
                  <a:schemeClr val="tx2">
                    <a:lumMod val="75000"/>
                  </a:schemeClr>
                </a:solidFill>
              </a:rPr>
              <a:t> </a:t>
            </a:r>
            <a:r>
              <a:rPr lang="ru-RU" b="1" dirty="0" smtClean="0">
                <a:solidFill>
                  <a:schemeClr val="tx2">
                    <a:lumMod val="75000"/>
                  </a:schemeClr>
                </a:solidFill>
              </a:rPr>
              <a:t>-  </a:t>
            </a:r>
            <a:r>
              <a:rPr lang="ru-RU" b="1" dirty="0">
                <a:solidFill>
                  <a:schemeClr val="tx2">
                    <a:lumMod val="75000"/>
                  </a:schemeClr>
                </a:solidFill>
              </a:rPr>
              <a:t>расходы на здравоохранение </a:t>
            </a:r>
            <a:endParaRPr lang="ru-RU" b="1" dirty="0" smtClean="0">
              <a:solidFill>
                <a:schemeClr val="tx2">
                  <a:lumMod val="75000"/>
                </a:schemeClr>
              </a:solidFill>
            </a:endParaRPr>
          </a:p>
          <a:p>
            <a:r>
              <a:rPr lang="ru-RU" b="1" dirty="0" smtClean="0">
                <a:solidFill>
                  <a:schemeClr val="tx2">
                    <a:lumMod val="75000"/>
                  </a:schemeClr>
                </a:solidFill>
              </a:rPr>
              <a:t> -  </a:t>
            </a:r>
            <a:r>
              <a:rPr lang="ru-RU" b="1" dirty="0">
                <a:solidFill>
                  <a:schemeClr val="tx2">
                    <a:lumMod val="75000"/>
                  </a:schemeClr>
                </a:solidFill>
              </a:rPr>
              <a:t>туризм</a:t>
            </a:r>
          </a:p>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1726" y="3140968"/>
            <a:ext cx="2660849" cy="2357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36774" y="1700808"/>
            <a:ext cx="8781528" cy="1338828"/>
          </a:xfrm>
          <a:prstGeom prst="rect">
            <a:avLst/>
          </a:prstGeom>
          <a:noFill/>
        </p:spPr>
        <p:txBody>
          <a:bodyPr wrap="square" rtlCol="0">
            <a:spAutoFit/>
          </a:bodyPr>
          <a:lstStyle/>
          <a:p>
            <a:pPr lvl="0">
              <a:spcBef>
                <a:spcPct val="20000"/>
              </a:spcBef>
            </a:pPr>
            <a:r>
              <a:rPr lang="ru-RU" sz="2700" b="1" dirty="0">
                <a:solidFill>
                  <a:srgbClr val="C00000"/>
                </a:solidFill>
                <a:latin typeface="Verdana" pitchFamily="34" charset="0"/>
                <a:ea typeface="Verdana" pitchFamily="34" charset="0"/>
                <a:cs typeface="Verdana" pitchFamily="34" charset="0"/>
              </a:rPr>
              <a:t>Загрязнение воздуха препятствует национальному развитию, оказывая влияние на экономику:</a:t>
            </a:r>
          </a:p>
        </p:txBody>
      </p:sp>
    </p:spTree>
    <p:extLst>
      <p:ext uri="{BB962C8B-B14F-4D97-AF65-F5344CB8AC3E}">
        <p14:creationId xmlns:p14="http://schemas.microsoft.com/office/powerpoint/2010/main" val="1488907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2800" y="332656"/>
            <a:ext cx="6753200" cy="1584176"/>
          </a:xfrm>
        </p:spPr>
        <p:txBody>
          <a:bodyPr>
            <a:noAutofit/>
          </a:bodyPr>
          <a:lstStyle/>
          <a:p>
            <a:r>
              <a:rPr lang="ru-RU" sz="4000" b="1" dirty="0" smtClean="0"/>
              <a:t>Связь с «Зеленой экономикой»</a:t>
            </a:r>
            <a:endParaRPr lang="en-GB" sz="4000" b="1" dirty="0"/>
          </a:p>
        </p:txBody>
      </p:sp>
      <p:sp>
        <p:nvSpPr>
          <p:cNvPr id="3" name="Content Placeholder 2"/>
          <p:cNvSpPr>
            <a:spLocks noGrp="1"/>
          </p:cNvSpPr>
          <p:nvPr>
            <p:ph sz="quarter" idx="10"/>
          </p:nvPr>
        </p:nvSpPr>
        <p:spPr/>
        <p:txBody>
          <a:bodyPr/>
          <a:lstStyle/>
          <a:p>
            <a:r>
              <a:rPr lang="ru-RU" dirty="0" smtClean="0"/>
              <a:t> </a:t>
            </a:r>
            <a:r>
              <a:rPr lang="ru-RU" b="1" dirty="0" smtClean="0">
                <a:solidFill>
                  <a:schemeClr val="tx2">
                    <a:lumMod val="75000"/>
                  </a:schemeClr>
                </a:solidFill>
              </a:rPr>
              <a:t>- снижение негативного воздействия и рисков для здоровья людей; </a:t>
            </a:r>
          </a:p>
          <a:p>
            <a:r>
              <a:rPr lang="ru-RU" b="1" dirty="0">
                <a:solidFill>
                  <a:schemeClr val="tx2">
                    <a:lumMod val="75000"/>
                  </a:schemeClr>
                </a:solidFill>
              </a:rPr>
              <a:t> </a:t>
            </a:r>
            <a:r>
              <a:rPr lang="ru-RU" b="1" dirty="0" smtClean="0">
                <a:solidFill>
                  <a:schemeClr val="tx2">
                    <a:lumMod val="75000"/>
                  </a:schemeClr>
                </a:solidFill>
              </a:rPr>
              <a:t>- снижение нагрузки на окружающую среду;</a:t>
            </a:r>
          </a:p>
          <a:p>
            <a:r>
              <a:rPr lang="ru-RU" b="1" dirty="0">
                <a:solidFill>
                  <a:schemeClr val="tx2">
                    <a:lumMod val="75000"/>
                  </a:schemeClr>
                </a:solidFill>
              </a:rPr>
              <a:t> </a:t>
            </a:r>
            <a:r>
              <a:rPr lang="ru-RU" b="1" dirty="0" smtClean="0">
                <a:solidFill>
                  <a:schemeClr val="tx2">
                    <a:lumMod val="75000"/>
                  </a:schemeClr>
                </a:solidFill>
              </a:rPr>
              <a:t>- использование эффективных и инновационных технологий</a:t>
            </a:r>
            <a:endParaRPr lang="en-GB" b="1" dirty="0">
              <a:solidFill>
                <a:schemeClr val="tx2">
                  <a:lumMod val="75000"/>
                </a:schemeClr>
              </a:solidFill>
            </a:endParaRPr>
          </a:p>
        </p:txBody>
      </p:sp>
    </p:spTree>
    <p:extLst>
      <p:ext uri="{BB962C8B-B14F-4D97-AF65-F5344CB8AC3E}">
        <p14:creationId xmlns:p14="http://schemas.microsoft.com/office/powerpoint/2010/main" val="44596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ru-RU" sz="3600" b="1" dirty="0" smtClean="0"/>
              <a:t>Предпринимаемые меры в странах Центральной Азии</a:t>
            </a:r>
            <a:endParaRPr lang="en-GB" sz="3600" b="1" dirty="0"/>
          </a:p>
        </p:txBody>
      </p:sp>
      <p:sp>
        <p:nvSpPr>
          <p:cNvPr id="3" name="Content Placeholder 2"/>
          <p:cNvSpPr>
            <a:spLocks noGrp="1"/>
          </p:cNvSpPr>
          <p:nvPr>
            <p:ph sz="quarter" idx="10"/>
          </p:nvPr>
        </p:nvSpPr>
        <p:spPr>
          <a:xfrm>
            <a:off x="3080792" y="2132856"/>
            <a:ext cx="6191919" cy="4177010"/>
          </a:xfrm>
        </p:spPr>
        <p:txBody>
          <a:bodyPr>
            <a:normAutofit fontScale="77500" lnSpcReduction="20000"/>
          </a:bodyPr>
          <a:lstStyle/>
          <a:p>
            <a:r>
              <a:rPr lang="ru-RU" dirty="0" smtClean="0"/>
              <a:t>  </a:t>
            </a:r>
            <a:r>
              <a:rPr lang="ru-RU" b="1" dirty="0" smtClean="0">
                <a:solidFill>
                  <a:schemeClr val="tx2">
                    <a:lumMod val="75000"/>
                  </a:schemeClr>
                </a:solidFill>
              </a:rPr>
              <a:t>- Повышение стандартов качества моторного топлива, использование природного газа;</a:t>
            </a:r>
          </a:p>
          <a:p>
            <a:r>
              <a:rPr lang="ru-RU" b="1" dirty="0">
                <a:solidFill>
                  <a:schemeClr val="tx2">
                    <a:lumMod val="75000"/>
                  </a:schemeClr>
                </a:solidFill>
              </a:rPr>
              <a:t> </a:t>
            </a:r>
            <a:r>
              <a:rPr lang="ru-RU" b="1" dirty="0" smtClean="0">
                <a:solidFill>
                  <a:schemeClr val="tx2">
                    <a:lumMod val="75000"/>
                  </a:schemeClr>
                </a:solidFill>
              </a:rPr>
              <a:t>- Управление транспортными потоками в крупных городах;</a:t>
            </a:r>
          </a:p>
          <a:p>
            <a:r>
              <a:rPr lang="ru-RU" dirty="0"/>
              <a:t> </a:t>
            </a:r>
            <a:r>
              <a:rPr lang="ru-RU" b="1" dirty="0">
                <a:solidFill>
                  <a:schemeClr val="tx2">
                    <a:lumMod val="75000"/>
                  </a:schemeClr>
                </a:solidFill>
              </a:rPr>
              <a:t>- </a:t>
            </a:r>
            <a:r>
              <a:rPr lang="ru-RU" b="1" dirty="0" smtClean="0">
                <a:solidFill>
                  <a:schemeClr val="tx2">
                    <a:lumMod val="75000"/>
                  </a:schemeClr>
                </a:solidFill>
              </a:rPr>
              <a:t>Внедрение природоохранных мероприятий на предприятиях и вынос крупных источников за пределы городов</a:t>
            </a:r>
            <a:endParaRPr lang="en-GB" b="1" dirty="0">
              <a:solidFill>
                <a:schemeClr val="tx2">
                  <a:lumMod val="75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930" y="2636912"/>
            <a:ext cx="2808312" cy="2088232"/>
          </a:xfrm>
          <a:prstGeom prst="rect">
            <a:avLst/>
          </a:prstGeom>
        </p:spPr>
      </p:pic>
    </p:spTree>
    <p:extLst>
      <p:ext uri="{BB962C8B-B14F-4D97-AF65-F5344CB8AC3E}">
        <p14:creationId xmlns:p14="http://schemas.microsoft.com/office/powerpoint/2010/main" val="3937652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6776" y="116632"/>
            <a:ext cx="6969224" cy="1656184"/>
          </a:xfrm>
        </p:spPr>
        <p:txBody>
          <a:bodyPr>
            <a:normAutofit/>
          </a:bodyPr>
          <a:lstStyle/>
          <a:p>
            <a:r>
              <a:rPr lang="ru-RU" b="1" dirty="0" smtClean="0"/>
              <a:t>Снижение выбросов в регионе ЕЭК ООН (не включая США и Канаду)</a:t>
            </a:r>
            <a:endParaRPr lang="en-US" b="1" dirty="0"/>
          </a:p>
        </p:txBody>
      </p:sp>
      <p:sp>
        <p:nvSpPr>
          <p:cNvPr id="4" name="Rectangle 3"/>
          <p:cNvSpPr/>
          <p:nvPr/>
        </p:nvSpPr>
        <p:spPr>
          <a:xfrm>
            <a:off x="1136576" y="5855533"/>
            <a:ext cx="7632848" cy="1015663"/>
          </a:xfrm>
          <a:prstGeom prst="rect">
            <a:avLst/>
          </a:prstGeom>
          <a:solidFill>
            <a:schemeClr val="bg1"/>
          </a:solidFill>
        </p:spPr>
        <p:txBody>
          <a:bodyPr wrap="square">
            <a:spAutoFit/>
          </a:bodyPr>
          <a:lstStyle/>
          <a:p>
            <a:r>
              <a:rPr lang="ru-RU" sz="2000" b="1" i="1" dirty="0" smtClean="0">
                <a:solidFill>
                  <a:schemeClr val="tx2">
                    <a:lumMod val="75000"/>
                  </a:schemeClr>
                </a:solidFill>
              </a:rPr>
              <a:t>Источник</a:t>
            </a:r>
            <a:r>
              <a:rPr lang="en-US" sz="2000" b="1" i="1" dirty="0" smtClean="0">
                <a:solidFill>
                  <a:schemeClr val="tx2">
                    <a:lumMod val="75000"/>
                  </a:schemeClr>
                </a:solidFill>
              </a:rPr>
              <a:t>: </a:t>
            </a:r>
            <a:r>
              <a:rPr lang="ru-RU" sz="2000" b="1" i="1" dirty="0" smtClean="0">
                <a:solidFill>
                  <a:schemeClr val="tx2">
                    <a:lumMod val="75000"/>
                  </a:schemeClr>
                </a:solidFill>
              </a:rPr>
              <a:t>Центр по кадастрам и прогнозам выбросов в рамках Конвенции ЕЭК ООН</a:t>
            </a:r>
            <a:r>
              <a:rPr lang="en-GB" sz="2000" b="1" i="1" dirty="0" smtClean="0">
                <a:solidFill>
                  <a:schemeClr val="tx2">
                    <a:lumMod val="75000"/>
                  </a:schemeClr>
                </a:solidFill>
              </a:rPr>
              <a:t> </a:t>
            </a:r>
            <a:r>
              <a:rPr lang="ru-RU" sz="2000" b="1" i="1" dirty="0" smtClean="0">
                <a:solidFill>
                  <a:schemeClr val="tx2">
                    <a:lumMod val="75000"/>
                  </a:schemeClr>
                </a:solidFill>
              </a:rPr>
              <a:t>о трансграничном загрязнении воздуха, </a:t>
            </a:r>
            <a:r>
              <a:rPr lang="en-US" sz="2000" b="1" i="1" dirty="0" smtClean="0">
                <a:solidFill>
                  <a:schemeClr val="tx2">
                    <a:lumMod val="75000"/>
                  </a:schemeClr>
                </a:solidFill>
              </a:rPr>
              <a:t>2014</a:t>
            </a:r>
            <a:endParaRPr lang="ru-RU" sz="2000" b="1" i="1" dirty="0">
              <a:solidFill>
                <a:schemeClr val="tx2">
                  <a:lumMod val="75000"/>
                </a:schemeClr>
              </a:solidFill>
            </a:endParaRPr>
          </a:p>
          <a:p>
            <a:endParaRPr lang="en-US" sz="2000" b="1" i="1" dirty="0">
              <a:solidFill>
                <a:schemeClr val="tx2">
                  <a:lumMod val="75000"/>
                </a:schemeClr>
              </a:solidFill>
            </a:endParaRPr>
          </a:p>
        </p:txBody>
      </p:sp>
      <p:pic>
        <p:nvPicPr>
          <p:cNvPr id="1026" name="Chart 1"/>
          <p:cNvPicPr>
            <a:picLocks noChangeArrowheads="1"/>
          </p:cNvPicPr>
          <p:nvPr/>
        </p:nvPicPr>
        <p:blipFill>
          <a:blip r:embed="rId3">
            <a:extLst>
              <a:ext uri="{28A0092B-C50C-407E-A947-70E740481C1C}">
                <a14:useLocalDpi xmlns:a14="http://schemas.microsoft.com/office/drawing/2010/main" val="0"/>
              </a:ext>
            </a:extLst>
          </a:blip>
          <a:srcRect r="-21"/>
          <a:stretch>
            <a:fillRect/>
          </a:stretch>
        </p:blipFill>
        <p:spPr bwMode="auto">
          <a:xfrm>
            <a:off x="560512" y="1484784"/>
            <a:ext cx="8568952"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86124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2800" y="332656"/>
            <a:ext cx="6753200" cy="1603022"/>
          </a:xfrm>
        </p:spPr>
        <p:txBody>
          <a:bodyPr>
            <a:noAutofit/>
          </a:bodyPr>
          <a:lstStyle/>
          <a:p>
            <a:r>
              <a:rPr lang="ru-RU" sz="4000" b="1" dirty="0" smtClean="0"/>
              <a:t>Воздушная Конвенция ЕЭК ООН и ее инструменты</a:t>
            </a:r>
            <a:endParaRPr lang="en-GB" sz="4000" b="1" dirty="0"/>
          </a:p>
        </p:txBody>
      </p:sp>
      <p:sp>
        <p:nvSpPr>
          <p:cNvPr id="3" name="Content Placeholder 2"/>
          <p:cNvSpPr>
            <a:spLocks noGrp="1"/>
          </p:cNvSpPr>
          <p:nvPr>
            <p:ph sz="quarter" idx="10"/>
          </p:nvPr>
        </p:nvSpPr>
        <p:spPr>
          <a:xfrm>
            <a:off x="849313" y="1916832"/>
            <a:ext cx="8496300" cy="4249018"/>
          </a:xfrm>
        </p:spPr>
        <p:txBody>
          <a:bodyPr>
            <a:normAutofit fontScale="92500" lnSpcReduction="10000"/>
          </a:bodyPr>
          <a:lstStyle/>
          <a:p>
            <a:r>
              <a:rPr lang="ru-RU" b="1" dirty="0" smtClean="0"/>
              <a:t>- Яркий пример успешного взаимодействия науки и политики;</a:t>
            </a:r>
          </a:p>
          <a:p>
            <a:r>
              <a:rPr lang="ru-RU" b="1" dirty="0" smtClean="0"/>
              <a:t> - программа ЕМЕП (мониторинг и моделирование, кадастры и прогнозы выбросов, перенос загрязнителей);</a:t>
            </a:r>
          </a:p>
          <a:p>
            <a:r>
              <a:rPr lang="ru-RU" b="1" dirty="0"/>
              <a:t> </a:t>
            </a:r>
            <a:r>
              <a:rPr lang="ru-RU" b="1" dirty="0" smtClean="0"/>
              <a:t>- изучение воздействия загрязнения воздуха на здоровье, различные экосистемы и материалы;</a:t>
            </a:r>
            <a:endParaRPr lang="en-GB" b="1" dirty="0"/>
          </a:p>
        </p:txBody>
      </p:sp>
    </p:spTree>
    <p:extLst>
      <p:ext uri="{BB962C8B-B14F-4D97-AF65-F5344CB8AC3E}">
        <p14:creationId xmlns:p14="http://schemas.microsoft.com/office/powerpoint/2010/main" val="27110164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1406</TotalTime>
  <Words>677</Words>
  <Application>Microsoft Office PowerPoint</Application>
  <PresentationFormat>Лист A4 (210x297 мм)</PresentationFormat>
  <Paragraphs>70</Paragraphs>
  <Slides>13</Slides>
  <Notes>8</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Office Theme</vt:lpstr>
      <vt:lpstr> ЕЭК ООН и ее инструменты для улучшения качества воздуха: потенциал для сотрудничества со странами Центральной Азии</vt:lpstr>
      <vt:lpstr>ЗАГРЯЗНЕНИЕ ВОЗДУХА</vt:lpstr>
      <vt:lpstr>Всемирная Организация Здравоохранения о загрязнении воздуха:</vt:lpstr>
      <vt:lpstr>ЮНЕА – Ассамблея ООН по окружающей среде, июнь 2014 г.:</vt:lpstr>
      <vt:lpstr>Влияние на экономику</vt:lpstr>
      <vt:lpstr>Связь с «Зеленой экономикой»</vt:lpstr>
      <vt:lpstr>Предпринимаемые меры в странах Центральной Азии</vt:lpstr>
      <vt:lpstr>Снижение выбросов в регионе ЕЭК ООН (не включая США и Канаду)</vt:lpstr>
      <vt:lpstr>Воздушная Конвенция ЕЭК ООН и ее инструменты</vt:lpstr>
      <vt:lpstr>Воздушная Конвенция ЕЭК ООН и ее инструменты</vt:lpstr>
      <vt:lpstr>Потенциал для сотрудничества со странами Центральной Азии</vt:lpstr>
      <vt:lpstr>Презентация PowerPoint</vt:lpstr>
      <vt:lpstr>Презентация PowerPoint</vt:lpstr>
    </vt:vector>
  </TitlesOfParts>
  <Company>ECE-ISU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Yves Clopt</dc:creator>
  <cp:lastModifiedBy>Home</cp:lastModifiedBy>
  <cp:revision>416</cp:revision>
  <cp:lastPrinted>2014-03-06T09:26:26Z</cp:lastPrinted>
  <dcterms:created xsi:type="dcterms:W3CDTF">2012-05-22T12:09:49Z</dcterms:created>
  <dcterms:modified xsi:type="dcterms:W3CDTF">2014-11-24T04:23:51Z</dcterms:modified>
</cp:coreProperties>
</file>